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7" r:id="rId4"/>
    <p:sldId id="274" r:id="rId5"/>
    <p:sldId id="268" r:id="rId6"/>
    <p:sldId id="271" r:id="rId7"/>
    <p:sldId id="269" r:id="rId8"/>
    <p:sldId id="272" r:id="rId9"/>
    <p:sldId id="270" r:id="rId10"/>
    <p:sldId id="273" r:id="rId11"/>
    <p:sldId id="265" r:id="rId12"/>
    <p:sldId id="260" r:id="rId13"/>
    <p:sldId id="261" r:id="rId14"/>
    <p:sldId id="262" r:id="rId15"/>
    <p:sldId id="263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44"/>
    <p:restoredTop sz="95807"/>
  </p:normalViewPr>
  <p:slideViewPr>
    <p:cSldViewPr snapToGrid="0" snapToObjects="1">
      <p:cViewPr varScale="1">
        <p:scale>
          <a:sx n="92" d="100"/>
          <a:sy n="92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0A968-7060-E44E-80CC-E1BC76962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52A63E-B1AB-9D4C-954C-D8E7CD71E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AB7F4-D26F-8F43-82A6-9F849BB83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9502-9590-FE44-8435-CF1D75979315}" type="datetimeFigureOut">
              <a:rPr lang="en-US" smtClean="0"/>
              <a:t>11/6/21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90B60-3667-8640-8A17-34A5B2CBF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182F2-7E33-C143-9A1B-7578CDC36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9A2-E531-6F40-B636-61F2EC64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8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4523B-0812-8543-870E-A2BE04361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DDFE0E-9BB3-684F-9820-0B2BBFEDD4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6FDAB-535B-394F-AE28-72AD0411D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9502-9590-FE44-8435-CF1D75979315}" type="datetimeFigureOut">
              <a:rPr lang="en-US" smtClean="0"/>
              <a:t>11/6/21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D6858-ADD8-AD4C-BB4B-7720A2296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D6894-6ED6-5A4A-89B5-5242C00D5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9A2-E531-6F40-B636-61F2EC64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3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4B22C8-B0BD-214D-A32D-8B0E0D26E8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63AF35-62E6-6A4C-ABF3-75B5341D8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32FBB-01B9-1647-B9E4-016ACE90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9502-9590-FE44-8435-CF1D75979315}" type="datetimeFigureOut">
              <a:rPr lang="en-US" smtClean="0"/>
              <a:t>11/6/21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0CC8C1-ADDA-DF4D-8CBA-2B9C1C774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946F6-E5C2-A147-A87E-715184FAA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9A2-E531-6F40-B636-61F2EC64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5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C3D67-DD28-0440-BE9C-55A2CBEF6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BC41C-29D5-C948-A1C0-A8C03DA3D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FE649-2127-614D-B9B0-222DB2ED1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9502-9590-FE44-8435-CF1D75979315}" type="datetimeFigureOut">
              <a:rPr lang="en-US" smtClean="0"/>
              <a:t>11/6/21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69CE5-2B55-7343-A6E7-A26663C1C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4CB3C-E7D2-4E40-8CBD-D9392A3D3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9A2-E531-6F40-B636-61F2EC64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07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D806A-7B6C-E749-84C1-E1BBBCAD2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3AEB4-3AA3-F049-8B61-C6534AF59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9032F-5862-3A4F-AF88-99D915193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9502-9590-FE44-8435-CF1D75979315}" type="datetimeFigureOut">
              <a:rPr lang="en-US" smtClean="0"/>
              <a:t>11/6/21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9F2F5-8D37-2D49-9490-27434F493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AF204-FB14-AB45-86E0-AA2EC8E12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9A2-E531-6F40-B636-61F2EC64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E4B40-4B8C-144D-8CF3-31930B17F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33D37-D5B8-7D44-A8D9-7E41A8211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97713-40A9-1E4D-92CE-2BA579418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25677-372A-5544-9D3E-69E325A2D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9502-9590-FE44-8435-CF1D75979315}" type="datetimeFigureOut">
              <a:rPr lang="en-US" smtClean="0"/>
              <a:t>11/6/21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265A2-0252-8743-9895-E94EE9B1C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EC928-2D03-D744-9E99-2BD0017A4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9A2-E531-6F40-B636-61F2EC64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2653E-71C6-AE47-A96F-691978A8C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EEC95-4B29-BA4D-ADE9-D8521DA79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057C8-EBA9-0B4C-8269-B4B1236A5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9104EA-D34C-5143-A315-B240076851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E386C8-C394-9948-8A30-3E7BC8F9E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9C5D94-B887-4C46-B5C7-8BAB7092D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9502-9590-FE44-8435-CF1D75979315}" type="datetimeFigureOut">
              <a:rPr lang="en-US" smtClean="0"/>
              <a:t>11/6/21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85323D-6BF7-F440-B59B-589127DA2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E8F389-06D4-FE4D-9D10-EFB2B0BA2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9A2-E531-6F40-B636-61F2EC64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1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B58DB-D7F5-2548-98B6-6603676AF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9A62D4-02B0-9341-A07A-3BCF97F78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9502-9590-FE44-8435-CF1D75979315}" type="datetimeFigureOut">
              <a:rPr lang="en-US" smtClean="0"/>
              <a:t>11/6/21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3D9668-F684-1243-9444-501E34EF8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BB7ED9-65A0-B44A-8698-C6222662C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9A2-E531-6F40-B636-61F2EC64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2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09BDA0-8CCA-684F-9046-C7D7656D4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9502-9590-FE44-8435-CF1D75979315}" type="datetimeFigureOut">
              <a:rPr lang="en-US" smtClean="0"/>
              <a:t>11/6/21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B96F3B-4D2A-1040-ACB1-22FD63D63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BE3EAE-40FB-AE44-B94D-F2E43A3EE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9A2-E531-6F40-B636-61F2EC64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7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B3E19-5D67-A948-A23B-0B4F9B94E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F45C8-9410-064D-AEA9-4F79753D6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1DE4AF-8D79-D04C-8977-1A9111761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F2A888-F3E6-3B4B-9A7F-C090E16DE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9502-9590-FE44-8435-CF1D75979315}" type="datetimeFigureOut">
              <a:rPr lang="en-US" smtClean="0"/>
              <a:t>11/6/21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79854-AB35-6E4B-BDDD-06264C896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5973E-C8B6-0F44-B892-FDC5C9CB8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9A2-E531-6F40-B636-61F2EC64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1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16F51-8B94-5847-8EC3-D6964F8FB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8B4A12-9178-684A-A54A-32AC033669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2B140-A3CC-9045-8872-81C9E78A6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0FD49-2C76-3C49-8C25-5DEBA0E2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9502-9590-FE44-8435-CF1D75979315}" type="datetimeFigureOut">
              <a:rPr lang="en-US" smtClean="0"/>
              <a:t>11/6/21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00C61-5D59-AB4C-B7A4-5DACAC2EE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1DA5F1-AACB-2F4A-8DE2-5F37FC22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69A2-E531-6F40-B636-61F2EC64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39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70361E-2647-5244-A85F-8647116E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A43AD-9332-314A-A23E-EE0905DD9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9E025-270F-A448-B0E3-2788FE72C6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79502-9590-FE44-8435-CF1D75979315}" type="datetimeFigureOut">
              <a:rPr lang="en-US" smtClean="0"/>
              <a:t>11/6/21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7D961-19BB-044C-8049-21F45608F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C867A-E246-FB44-9479-0650E7E8B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569A2-E531-6F40-B636-61F2EC64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dnpt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NPT.membership@gmail.com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sakanbi1@gmail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83EA6B-56F3-4C49-A400-935738AA3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u="sng">
                <a:solidFill>
                  <a:srgbClr val="FFFFFF"/>
                </a:solidFill>
              </a:rPr>
              <a:t>DNPT</a:t>
            </a:r>
            <a:br>
              <a:rPr lang="en-US" sz="4800">
                <a:solidFill>
                  <a:srgbClr val="FFFFFF"/>
                </a:solidFill>
              </a:rPr>
            </a:br>
            <a:r>
              <a:rPr lang="en-US" sz="4800">
                <a:solidFill>
                  <a:srgbClr val="FFFFFF"/>
                </a:solidFill>
              </a:rPr>
              <a:t>General Body Meeting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DF8E3F-B22C-3542-B3E4-86B1C1636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endParaRPr lang="en-US"/>
          </a:p>
          <a:p>
            <a:pPr algn="l"/>
            <a:r>
              <a:rPr lang="en-US"/>
              <a:t>November 7</a:t>
            </a:r>
            <a:r>
              <a:rPr lang="en-US" baseline="30000"/>
              <a:t>th</a:t>
            </a:r>
            <a:r>
              <a:rPr lang="en-US"/>
              <a:t>, 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59D2BB35-FE99-0D45-AF04-57F7D5C42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517" y="5859517"/>
            <a:ext cx="998483" cy="99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078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A2A2B0-2C16-2C4A-8716-3CDCCDE89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does ANPA stand for?</a:t>
            </a:r>
            <a:b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FCA5-A4E1-E143-811A-BBEB6E5A6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American Neuropsychiatric Association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Alternative Natural Philosophy Association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Association of Nigerian Physicians in the Americas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American Nigerian Physicians Association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1EC5E71-E93C-2448-A936-D4F81B4452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517" y="5859517"/>
            <a:ext cx="998483" cy="99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364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ECDC43-E384-B64C-BD51-A51570B4B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 u="sng" dirty="0">
                <a:solidFill>
                  <a:srgbClr val="FFFFFF"/>
                </a:solidFill>
              </a:rPr>
              <a:t>DNPT</a:t>
            </a:r>
            <a:r>
              <a:rPr lang="en-US" sz="4000" dirty="0">
                <a:solidFill>
                  <a:srgbClr val="FFFFFF"/>
                </a:solidFill>
              </a:rPr>
              <a:t> Distinguished Nigerian Physicians of Tomorrow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C8929-3471-FB4C-97ED-4B864863E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Social Network of Nigerian </a:t>
            </a:r>
            <a:r>
              <a:rPr lang="en-US" sz="2000" i="1" u="sng" dirty="0"/>
              <a:t>medical</a:t>
            </a:r>
            <a:r>
              <a:rPr lang="en-US" sz="2000" dirty="0"/>
              <a:t> students</a:t>
            </a:r>
          </a:p>
          <a:p>
            <a:r>
              <a:rPr lang="en-US" sz="2000" dirty="0"/>
              <a:t>Mentorship opportunities within ANPA chapters</a:t>
            </a:r>
          </a:p>
          <a:p>
            <a:r>
              <a:rPr lang="en-US" sz="2000" dirty="0"/>
              <a:t>Creating a platform to reverse Brain-drain </a:t>
            </a:r>
          </a:p>
          <a:p>
            <a:r>
              <a:rPr lang="en-US" sz="2000" dirty="0"/>
              <a:t>Providing avenues to volunteer &amp; impact change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u="sng" dirty="0"/>
              <a:t>Executive Board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President – </a:t>
            </a:r>
            <a:r>
              <a:rPr lang="en-US" sz="2000" i="1" dirty="0"/>
              <a:t>Alex </a:t>
            </a:r>
            <a:r>
              <a:rPr lang="en-US" sz="2000" i="1" dirty="0" err="1"/>
              <a:t>Adetunji</a:t>
            </a:r>
            <a:endParaRPr lang="en-US" sz="2000" i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President Elect – </a:t>
            </a:r>
            <a:r>
              <a:rPr lang="en-US" sz="2000" i="1" dirty="0" err="1"/>
              <a:t>Simisola</a:t>
            </a:r>
            <a:r>
              <a:rPr lang="en-US" sz="2000" i="1" dirty="0"/>
              <a:t> </a:t>
            </a:r>
            <a:r>
              <a:rPr lang="en-US" sz="2000" i="1" dirty="0" err="1"/>
              <a:t>Odunsayo</a:t>
            </a:r>
            <a:r>
              <a:rPr lang="en-US" sz="2000" i="1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Caribbean Representative – </a:t>
            </a:r>
            <a:r>
              <a:rPr lang="en-US" sz="2000" i="1" dirty="0"/>
              <a:t>Audrey </a:t>
            </a:r>
            <a:r>
              <a:rPr lang="en-US" sz="2000" i="1" dirty="0" err="1"/>
              <a:t>Ekhaguere</a:t>
            </a:r>
            <a:endParaRPr lang="en-US" sz="2000" i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Secretary – </a:t>
            </a:r>
            <a:r>
              <a:rPr lang="en-US" sz="2000" i="1" dirty="0" err="1"/>
              <a:t>Temisan</a:t>
            </a:r>
            <a:r>
              <a:rPr lang="en-US" sz="2000" i="1" dirty="0"/>
              <a:t> </a:t>
            </a:r>
            <a:r>
              <a:rPr lang="en-US" sz="2000" i="1" dirty="0" err="1"/>
              <a:t>Blagogee</a:t>
            </a:r>
            <a:endParaRPr lang="en-US" sz="2000" i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Treasurer – </a:t>
            </a:r>
            <a:r>
              <a:rPr lang="en-US" sz="2000" i="1" dirty="0"/>
              <a:t>Sarah </a:t>
            </a:r>
            <a:r>
              <a:rPr lang="en-US" sz="2000" i="1" dirty="0" err="1"/>
              <a:t>Akanbi</a:t>
            </a:r>
            <a:endParaRPr lang="en-US" sz="2000" i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Digital Marketing Coordinator – </a:t>
            </a:r>
            <a:r>
              <a:rPr lang="en-US" sz="2000" i="1" dirty="0"/>
              <a:t>Peace </a:t>
            </a:r>
            <a:r>
              <a:rPr lang="en-US" sz="2000" i="1" dirty="0" err="1"/>
              <a:t>Odiase</a:t>
            </a:r>
            <a:endParaRPr lang="en-US" sz="2000" i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Pre-Med Liaison – </a:t>
            </a:r>
            <a:r>
              <a:rPr lang="en-US" sz="2000" i="1" dirty="0" err="1"/>
              <a:t>Ademide</a:t>
            </a:r>
            <a:r>
              <a:rPr lang="en-US" sz="2000" i="1" dirty="0"/>
              <a:t> Young 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9D59B369-A46F-FD4B-A90F-A800338FC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517" y="5859517"/>
            <a:ext cx="998483" cy="99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907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F3B36-C2FC-D24E-8817-CA1AE7312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n-US" u="sng"/>
              <a:t>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A6665-D2D0-4F49-A067-0F09019FF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629" y="2443315"/>
            <a:ext cx="4167427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www.dnpt.org</a:t>
            </a:r>
            <a:r>
              <a:rPr lang="en-US" sz="13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r>
              <a:rPr lang="en-US" sz="1300" dirty="0"/>
              <a:t>We are now live!!!</a:t>
            </a:r>
          </a:p>
          <a:p>
            <a:pPr lvl="1"/>
            <a:r>
              <a:rPr lang="en-US" sz="1300" dirty="0"/>
              <a:t>Latest organizational updates</a:t>
            </a:r>
          </a:p>
          <a:p>
            <a:pPr lvl="1"/>
            <a:r>
              <a:rPr lang="en-US" sz="1300" dirty="0"/>
              <a:t>Networking Events Calendar, Student Blogs, etc.</a:t>
            </a:r>
          </a:p>
          <a:p>
            <a:pPr lvl="1"/>
            <a:r>
              <a:rPr lang="en-US" sz="1300" dirty="0"/>
              <a:t>Projects &amp; Initiatives</a:t>
            </a:r>
          </a:p>
          <a:p>
            <a:pPr lvl="1"/>
            <a:r>
              <a:rPr lang="en-US" sz="1300" dirty="0"/>
              <a:t>Student Spotlight </a:t>
            </a:r>
            <a:r>
              <a:rPr lang="en-US" sz="1300" dirty="0">
                <a:sym typeface="Wingdings" pitchFamily="2" charset="2"/>
              </a:rPr>
              <a:t> </a:t>
            </a:r>
            <a:r>
              <a:rPr lang="en-US" sz="1300" i="1" dirty="0" err="1">
                <a:sym typeface="Wingdings" pitchFamily="2" charset="2"/>
              </a:rPr>
              <a:t>Oghenerukeme</a:t>
            </a:r>
            <a:r>
              <a:rPr lang="en-US" sz="1300" i="1" dirty="0">
                <a:sym typeface="Wingdings" pitchFamily="2" charset="2"/>
              </a:rPr>
              <a:t> </a:t>
            </a:r>
            <a:r>
              <a:rPr lang="en-US" sz="1300" i="1" dirty="0" err="1">
                <a:sym typeface="Wingdings" pitchFamily="2" charset="2"/>
              </a:rPr>
              <a:t>Asagba</a:t>
            </a:r>
            <a:endParaRPr lang="en-US" sz="1300" i="1" dirty="0">
              <a:sym typeface="Wingdings" pitchFamily="2" charset="2"/>
            </a:endParaRPr>
          </a:p>
          <a:p>
            <a:pPr lvl="1"/>
            <a:r>
              <a:rPr lang="en-US" sz="1300" dirty="0">
                <a:sym typeface="Wingdings" pitchFamily="2" charset="2"/>
              </a:rPr>
              <a:t>Merchandise </a:t>
            </a:r>
          </a:p>
          <a:p>
            <a:endParaRPr lang="en-US" sz="1300" dirty="0">
              <a:sym typeface="Wingdings" pitchFamily="2" charset="2"/>
            </a:endParaRPr>
          </a:p>
          <a:p>
            <a:pPr marL="0" indent="0">
              <a:buNone/>
            </a:pPr>
            <a:endParaRPr lang="en-US" sz="13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1300" dirty="0">
                <a:sym typeface="Wingdings" pitchFamily="2" charset="2"/>
              </a:rPr>
              <a:t>Instagram  @</a:t>
            </a:r>
            <a:r>
              <a:rPr lang="en-US" sz="1300" dirty="0" err="1">
                <a:sym typeface="Wingdings" pitchFamily="2" charset="2"/>
              </a:rPr>
              <a:t>DNPTNaija</a:t>
            </a:r>
            <a:endParaRPr lang="en-US" sz="13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1300" dirty="0">
                <a:sym typeface="Wingdings" pitchFamily="2" charset="2"/>
              </a:rPr>
              <a:t>Facebook  @</a:t>
            </a:r>
            <a:r>
              <a:rPr lang="en-US" sz="1300" dirty="0" err="1">
                <a:sym typeface="Wingdings" pitchFamily="2" charset="2"/>
              </a:rPr>
              <a:t>DNPTNigeria</a:t>
            </a:r>
            <a:endParaRPr lang="en-US" sz="13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1300" dirty="0">
                <a:sym typeface="Wingdings" pitchFamily="2" charset="2"/>
              </a:rPr>
              <a:t>Gmail  </a:t>
            </a:r>
            <a:r>
              <a:rPr lang="en-US" sz="1300" dirty="0" err="1">
                <a:sym typeface="Wingdings" pitchFamily="2" charset="2"/>
              </a:rPr>
              <a:t>DNPT.Membership@gmail.com</a:t>
            </a:r>
            <a:endParaRPr lang="en-US" sz="1300" dirty="0">
              <a:sym typeface="Wingdings" pitchFamily="2" charset="2"/>
            </a:endParaRPr>
          </a:p>
          <a:p>
            <a:endParaRPr lang="en-US" sz="13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C2CB528F-40BA-DB4B-B3C0-9A61DC1358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48"/>
          <a:stretch/>
        </p:blipFill>
        <p:spPr>
          <a:xfrm>
            <a:off x="5644938" y="1260764"/>
            <a:ext cx="5541179" cy="407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011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8FE4B8-157F-F846-AED8-8E169881A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u="sng">
                <a:solidFill>
                  <a:srgbClr val="FFFFFF"/>
                </a:solidFill>
              </a:rPr>
              <a:t>Membership Scholarship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2BFBC-B097-3D43-B34C-EDE4B13CF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1600" dirty="0"/>
              <a:t>Giving away free money</a:t>
            </a:r>
          </a:p>
          <a:p>
            <a:r>
              <a:rPr lang="en-US" sz="1600" dirty="0"/>
              <a:t>One </a:t>
            </a:r>
            <a:r>
              <a:rPr lang="en-US" sz="1600" dirty="0">
                <a:solidFill>
                  <a:srgbClr val="FF0000"/>
                </a:solidFill>
              </a:rPr>
              <a:t>$500 Scholarship </a:t>
            </a:r>
            <a:r>
              <a:rPr lang="en-US" sz="1600" dirty="0"/>
              <a:t>to DNPT Member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u="sng" dirty="0"/>
              <a:t>Eligibility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/>
              <a:t>Due paying member </a:t>
            </a:r>
          </a:p>
          <a:p>
            <a:pPr lvl="2"/>
            <a:r>
              <a:rPr lang="en-US" sz="1600" dirty="0"/>
              <a:t>($30) Graduate Students ($25) Undergraduate Students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/>
              <a:t>Graduate or Undergraduate student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/>
              <a:t>Submit a 350-500 word essay or a 3-5 minute video detailing:</a:t>
            </a:r>
          </a:p>
          <a:p>
            <a:pPr lvl="2"/>
            <a:r>
              <a:rPr lang="en-US" sz="1600" dirty="0"/>
              <a:t>Future Health Goals for Nigeria?</a:t>
            </a:r>
          </a:p>
          <a:p>
            <a:pPr lvl="2"/>
            <a:r>
              <a:rPr lang="en-US" sz="1600" dirty="0"/>
              <a:t>Healthcare Issue Important to you?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Due by </a:t>
            </a:r>
            <a:r>
              <a:rPr lang="en-US" sz="1600" dirty="0">
                <a:solidFill>
                  <a:srgbClr val="FF0000"/>
                </a:solidFill>
              </a:rPr>
              <a:t>December 31, 2021</a:t>
            </a:r>
          </a:p>
          <a:p>
            <a:pPr lvl="1">
              <a:buFont typeface="Wingdings" pitchFamily="2" charset="2"/>
              <a:buChar char="Ø"/>
            </a:pPr>
            <a:r>
              <a:rPr lang="en-US" sz="1600" dirty="0"/>
              <a:t>	</a:t>
            </a:r>
            <a:r>
              <a:rPr lang="en-US" sz="1600" dirty="0" err="1"/>
              <a:t>DNPT.membership@gmail.com</a:t>
            </a:r>
            <a:r>
              <a:rPr lang="en-US" sz="1600" dirty="0"/>
              <a:t> </a:t>
            </a:r>
            <a:r>
              <a:rPr lang="en-US" sz="1600" dirty="0">
                <a:sym typeface="Wingdings" pitchFamily="2" charset="2"/>
              </a:rPr>
              <a:t> DNPT Scholarship Submission</a:t>
            </a:r>
            <a:endParaRPr lang="en-US" sz="16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B0C1C65-86F3-F741-A14B-E225E497D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517" y="5859517"/>
            <a:ext cx="998483" cy="99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369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2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1203CE-B2EF-DD4B-9B4A-52DB4A5FD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118945"/>
          </a:xfrm>
        </p:spPr>
        <p:txBody>
          <a:bodyPr anchor="b">
            <a:normAutofit/>
          </a:bodyPr>
          <a:lstStyle/>
          <a:p>
            <a:r>
              <a:rPr lang="en-US" sz="4000" u="sng" dirty="0"/>
              <a:t>2022 Mission Trip</a:t>
            </a:r>
          </a:p>
        </p:txBody>
      </p:sp>
      <p:pic>
        <p:nvPicPr>
          <p:cNvPr id="8" name="Picture 7" descr="A group of surgeons performing surgery&#10;&#10;Description automatically generated with medium confidence">
            <a:extLst>
              <a:ext uri="{FF2B5EF4-FFF2-40B4-BE49-F238E27FC236}">
                <a16:creationId xmlns:a16="http://schemas.microsoft.com/office/drawing/2014/main" id="{22BA95A0-5D37-484F-8C40-9C1F0B916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26" y="489508"/>
            <a:ext cx="3876165" cy="290712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D2B7A-EC95-0D41-9F7A-F4F760FAA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1" y="2149735"/>
            <a:ext cx="6256031" cy="3453623"/>
          </a:xfrm>
        </p:spPr>
        <p:txBody>
          <a:bodyPr anchor="t">
            <a:normAutofit/>
          </a:bodyPr>
          <a:lstStyle/>
          <a:p>
            <a:r>
              <a:rPr lang="en-US" sz="1700" dirty="0"/>
              <a:t>Edo State, Nigeria </a:t>
            </a:r>
            <a:r>
              <a:rPr lang="en-US" sz="1700" dirty="0">
                <a:sym typeface="Wingdings" pitchFamily="2" charset="2"/>
              </a:rPr>
              <a:t></a:t>
            </a:r>
            <a:r>
              <a:rPr lang="en-US" sz="1700" dirty="0"/>
              <a:t> </a:t>
            </a:r>
            <a:r>
              <a:rPr lang="en-US" sz="1700" dirty="0">
                <a:solidFill>
                  <a:srgbClr val="FF0000"/>
                </a:solidFill>
              </a:rPr>
              <a:t>April 25th – 29th, 2022</a:t>
            </a:r>
            <a:r>
              <a:rPr lang="en-US" sz="1700" dirty="0"/>
              <a:t>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dirty="0"/>
              <a:t>Medical, Surgical, Dental, Pharmacy, Ophthalmology Services</a:t>
            </a:r>
          </a:p>
          <a:p>
            <a:r>
              <a:rPr lang="en-US" sz="1700" dirty="0"/>
              <a:t>Edo State General Hospital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dirty="0"/>
              <a:t>Call for Committed Volunteers (</a:t>
            </a:r>
            <a:r>
              <a:rPr lang="en-US" sz="1700" dirty="0">
                <a:solidFill>
                  <a:srgbClr val="FF0000"/>
                </a:solidFill>
              </a:rPr>
              <a:t>November 30, 2021</a:t>
            </a:r>
            <a:r>
              <a:rPr lang="en-US" sz="1700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dirty="0">
                <a:hlinkClick r:id="rId3"/>
              </a:rPr>
              <a:t>DNPT.membership@gmail.com</a:t>
            </a:r>
            <a:r>
              <a:rPr lang="en-US" sz="1700" dirty="0"/>
              <a:t> </a:t>
            </a:r>
          </a:p>
          <a:p>
            <a:r>
              <a:rPr lang="en-US" sz="1700" dirty="0"/>
              <a:t>All volunteers must be fully vaccinated against Covid-19</a:t>
            </a:r>
          </a:p>
          <a:p>
            <a:r>
              <a:rPr lang="en-US" sz="1700" dirty="0"/>
              <a:t>Accommodations &amp; Boarding will be provided by ANPA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dirty="0"/>
              <a:t>Virtual mtgs every 2 weeks after finalizing volunteer list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700" dirty="0"/>
              <a:t>Flights Directly into Benin City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CFF3F15-C055-9D49-BA72-D7D498C306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93517" y="5859517"/>
            <a:ext cx="998483" cy="998483"/>
          </a:xfrm>
          <a:prstGeom prst="rect">
            <a:avLst/>
          </a:prstGeom>
        </p:spPr>
      </p:pic>
      <p:pic>
        <p:nvPicPr>
          <p:cNvPr id="11" name="Picture 10" descr="Map&#10;&#10;Description automatically generated">
            <a:extLst>
              <a:ext uri="{FF2B5EF4-FFF2-40B4-BE49-F238E27FC236}">
                <a16:creationId xmlns:a16="http://schemas.microsoft.com/office/drawing/2014/main" id="{4942DDC5-78B2-DE48-8033-159AD92DE2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5603" y="3782291"/>
            <a:ext cx="2930463" cy="238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99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E17DF9-CE42-9445-9C4F-5023FCD3B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u="sng">
                <a:solidFill>
                  <a:srgbClr val="FFFFFF"/>
                </a:solidFill>
              </a:rPr>
              <a:t>Chapter Interaction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F890B-CA3F-464F-BFA6-75124FD8E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1885279"/>
            <a:ext cx="10095505" cy="4116276"/>
          </a:xfrm>
        </p:spPr>
        <p:txBody>
          <a:bodyPr anchor="ctr">
            <a:normAutofit/>
          </a:bodyPr>
          <a:lstStyle/>
          <a:p>
            <a:r>
              <a:rPr lang="en-US" sz="1400" dirty="0"/>
              <a:t>DNPT Campus Representatives</a:t>
            </a:r>
          </a:p>
          <a:p>
            <a:r>
              <a:rPr lang="en-US" sz="1400" dirty="0"/>
              <a:t>Group engagement &amp; ANPA engagement </a:t>
            </a:r>
          </a:p>
          <a:p>
            <a:r>
              <a:rPr lang="en-US" sz="1400" dirty="0"/>
              <a:t>July 2022 Convention – </a:t>
            </a:r>
            <a:r>
              <a:rPr lang="en-US" sz="1400" b="1" dirty="0"/>
              <a:t>Charlotte, NC</a:t>
            </a:r>
          </a:p>
          <a:p>
            <a:r>
              <a:rPr lang="en-US" sz="1400" dirty="0"/>
              <a:t>Monthly Grand Rounds Initiative</a:t>
            </a:r>
          </a:p>
          <a:p>
            <a:r>
              <a:rPr lang="en-US" sz="1400" dirty="0"/>
              <a:t>Membership Dues – </a:t>
            </a:r>
            <a:r>
              <a:rPr lang="en-US" sz="1400" b="1" dirty="0"/>
              <a:t>($30/$25)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b="1" dirty="0"/>
              <a:t>Zelle</a:t>
            </a:r>
            <a:r>
              <a:rPr lang="en-US" sz="1400" dirty="0"/>
              <a:t> – </a:t>
            </a:r>
            <a:r>
              <a:rPr lang="en-US" sz="1400" dirty="0">
                <a:hlinkClick r:id="rId2"/>
              </a:rPr>
              <a:t>sakanbi1@gmail.com</a:t>
            </a:r>
            <a:r>
              <a:rPr lang="en-US" sz="1400" dirty="0"/>
              <a:t> (224-305-6153)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b="1" dirty="0"/>
              <a:t>Subject Line </a:t>
            </a:r>
            <a:r>
              <a:rPr lang="en-US" sz="1400" dirty="0"/>
              <a:t>– DNPT Membership Dues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u="sng" dirty="0"/>
              <a:t>West Coast </a:t>
            </a:r>
          </a:p>
          <a:p>
            <a:pPr marL="457200" lvl="1" indent="0">
              <a:buNone/>
            </a:pPr>
            <a:r>
              <a:rPr lang="en-US" sz="1400" dirty="0">
                <a:sym typeface="Wingdings" pitchFamily="2" charset="2"/>
              </a:rPr>
              <a:t> Southern California, North Texas/DFW, Houston.</a:t>
            </a:r>
            <a:endParaRPr lang="en-US" sz="1400" dirty="0"/>
          </a:p>
          <a:p>
            <a:pPr marL="0" indent="0">
              <a:buNone/>
            </a:pPr>
            <a:r>
              <a:rPr lang="en-US" sz="1400" u="sng" dirty="0"/>
              <a:t>East Coast </a:t>
            </a:r>
          </a:p>
          <a:p>
            <a:pPr marL="457200" lvl="1" indent="0">
              <a:buNone/>
            </a:pPr>
            <a:r>
              <a:rPr lang="en-US" sz="1400" dirty="0">
                <a:sym typeface="Wingdings" pitchFamily="2" charset="2"/>
              </a:rPr>
              <a:t> Carolinas, Chicago/Northwest Indiana, Georgia, Florida, Nashville/Middle TN, DMV Area.</a:t>
            </a:r>
            <a:endParaRPr lang="en-US" sz="14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047EF3C8-BD3B-0748-AC32-F12A86F689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3517" y="5859517"/>
            <a:ext cx="998483" cy="99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081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33F30E-7CCC-914B-8EE5-6D42B1585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Questions??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C0B8C-E1C8-C04B-BE79-778BD127A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7238" y="4870824"/>
            <a:ext cx="10599395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Let’s help to continue to change the narrative!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C5BBE3DB-2D48-AD48-8DC0-ED3B41F3C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517" y="5859517"/>
            <a:ext cx="998483" cy="99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76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20C8B-0F76-7844-AC42-D263CBD48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/>
          </a:bodyPr>
          <a:lstStyle/>
          <a:p>
            <a:r>
              <a:rPr lang="en-US" u="sng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4D728-2349-0C46-B9CC-3F4C36FC1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4944151" cy="3785419"/>
          </a:xfrm>
        </p:spPr>
        <p:txBody>
          <a:bodyPr>
            <a:normAutofit/>
          </a:bodyPr>
          <a:lstStyle/>
          <a:p>
            <a:r>
              <a:rPr lang="en-US" sz="2400"/>
              <a:t>(Re)Introduction</a:t>
            </a:r>
          </a:p>
          <a:p>
            <a:r>
              <a:rPr lang="en-US" sz="2400"/>
              <a:t>DNPT Trivia </a:t>
            </a:r>
            <a:endParaRPr lang="en-US" sz="2400" i="1"/>
          </a:p>
          <a:p>
            <a:r>
              <a:rPr lang="en-US" sz="2400"/>
              <a:t>Website Updates</a:t>
            </a:r>
          </a:p>
          <a:p>
            <a:r>
              <a:rPr lang="en-US" sz="2400"/>
              <a:t>Membership Scholarship </a:t>
            </a:r>
          </a:p>
          <a:p>
            <a:r>
              <a:rPr lang="en-US" sz="2400"/>
              <a:t>2022 Mission Trip</a:t>
            </a:r>
          </a:p>
          <a:p>
            <a:r>
              <a:rPr lang="en-US" sz="2400"/>
              <a:t>Questions??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C90F137D-47F2-2644-B2F7-0DDE6788D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8642" y="833418"/>
            <a:ext cx="4007665" cy="518791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188794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EDB430-1567-C64E-8326-3C76733A8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the average life expectancy in Nigeria?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1230C5-BCB8-8548-A87C-1483DDB12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54.69 years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78.79 years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66.60 years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85.25 years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863FD0E-9CE8-1946-BDC8-6AC99149A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517" y="5859517"/>
            <a:ext cx="998483" cy="99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89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EDB430-1567-C64E-8326-3C76733A8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the average life expectancy in Nigeria?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1230C5-BCB8-8548-A87C-1483DDB12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54.69 years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78.79 years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66.60 years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85.25 years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C32BC04-032F-BD40-88EA-CE8AFB365E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517" y="5859517"/>
            <a:ext cx="998483" cy="99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55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9E965F-1063-3746-869A-A9592E953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the ratio of healthcare providers to population in Nigeria?</a:t>
            </a:r>
            <a:b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5D2E3-CC85-5344-AECC-B6E9FCEB9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28600" indent="-228600">
              <a:buFont typeface="+mj-lt"/>
              <a:buAutoNum type="alphaLcParenR"/>
            </a:pP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11.5 per 1,000</a:t>
            </a:r>
          </a:p>
          <a:p>
            <a:pPr marL="228600" indent="-228600">
              <a:buFont typeface="+mj-lt"/>
              <a:buAutoNum type="alphaLcParenR"/>
            </a:pP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7.27 per 1,000</a:t>
            </a:r>
          </a:p>
          <a:p>
            <a:pPr marL="228600" indent="-228600">
              <a:buFont typeface="+mj-lt"/>
              <a:buAutoNum type="alphaLcParenR"/>
            </a:pP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5.34 per 1,000</a:t>
            </a:r>
          </a:p>
          <a:p>
            <a:pPr marL="228600" indent="-228600">
              <a:buFont typeface="+mj-lt"/>
              <a:buAutoNum type="alphaLcParenR"/>
            </a:pP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1.95 per 1,000</a:t>
            </a:r>
          </a:p>
          <a:p>
            <a:pPr marL="228600" indent="-228600">
              <a:buFont typeface="+mj-lt"/>
              <a:buAutoNum type="alphaLcParenR"/>
            </a:pP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 per 1,000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97C3A1C-2B42-924E-BF9C-E25B16820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517" y="5859517"/>
            <a:ext cx="998483" cy="99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341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9E965F-1063-3746-869A-A9592E953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the ratio of healthcare providers to population in Nigeria?</a:t>
            </a:r>
            <a:b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5D2E3-CC85-5344-AECC-B6E9FCEB9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28600" indent="-228600">
              <a:buFont typeface="+mj-lt"/>
              <a:buAutoNum type="alphaLcParenR"/>
            </a:pP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11.5 per 1,000</a:t>
            </a:r>
          </a:p>
          <a:p>
            <a:pPr marL="228600" indent="-228600">
              <a:buFont typeface="+mj-lt"/>
              <a:buAutoNum type="alphaLcParenR"/>
            </a:pP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7.27 per 1,000</a:t>
            </a:r>
          </a:p>
          <a:p>
            <a:pPr marL="228600" indent="-228600">
              <a:buFont typeface="+mj-lt"/>
              <a:buAutoNum type="alphaLcParenR"/>
            </a:pP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5.34 per 1,000</a:t>
            </a:r>
          </a:p>
          <a:p>
            <a:pPr marL="228600" indent="-228600">
              <a:buFont typeface="+mj-lt"/>
              <a:buAutoNum type="alphaLcParenR"/>
            </a:pPr>
            <a:r>
              <a:rPr lang="en-US" sz="11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1.95 per 1,000</a:t>
            </a:r>
          </a:p>
          <a:p>
            <a:pPr marL="228600" indent="-228600">
              <a:buFont typeface="+mj-lt"/>
              <a:buAutoNum type="alphaLcParenR"/>
            </a:pPr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 per 1,000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BBF7CA2-955E-3547-BDC9-D10DBF909A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517" y="5859517"/>
            <a:ext cx="998483" cy="99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274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4095DD-5C24-7A47-980D-5378EE2B1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the leading cause of death in Nigeria?</a:t>
            </a:r>
            <a:b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8F31A-44B7-F040-BE9A-C8759F178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Lower respiratory infections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Malaria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Ischemic heart disease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HIV/AIDS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548C3BCD-1352-2C48-8B6E-9EC9BFB94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517" y="5859517"/>
            <a:ext cx="998483" cy="99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453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4095DD-5C24-7A47-980D-5378EE2B1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the leading cause of death in Nigeria?</a:t>
            </a:r>
            <a:b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8F31A-44B7-F040-BE9A-C8759F178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Lower respiratory infections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Malaria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Ischemic heart disease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HIV/AIDS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39664929-0855-A74E-8707-961A18131B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517" y="5859517"/>
            <a:ext cx="998483" cy="99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378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A2A2B0-2C16-2C4A-8716-3CDCCDE89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does ANPA stand for?</a:t>
            </a:r>
            <a:b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FCA5-A4E1-E143-811A-BBEB6E5A6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American Neuropsychiatric Association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Alternative Natural Philosophy Association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Association of Nigerian Physicians in the Americas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American Nigerian Physicians Association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E5D86F6-7CB0-5A43-8D46-2BBAE9471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3517" y="5859517"/>
            <a:ext cx="998483" cy="99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889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6760</TotalTime>
  <Words>561</Words>
  <Application>Microsoft Macintosh PowerPoint</Application>
  <PresentationFormat>Widescreen</PresentationFormat>
  <Paragraphs>121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Wingdings</vt:lpstr>
      <vt:lpstr>Office Theme</vt:lpstr>
      <vt:lpstr>DNPT General Body Meeting </vt:lpstr>
      <vt:lpstr>Outline</vt:lpstr>
      <vt:lpstr>What is the average life expectancy in Nigeria?</vt:lpstr>
      <vt:lpstr>What is the average life expectancy in Nigeria?</vt:lpstr>
      <vt:lpstr>What is the ratio of healthcare providers to population in Nigeria? </vt:lpstr>
      <vt:lpstr>What is the ratio of healthcare providers to population in Nigeria? </vt:lpstr>
      <vt:lpstr>What is the leading cause of death in Nigeria? </vt:lpstr>
      <vt:lpstr>What is the leading cause of death in Nigeria? </vt:lpstr>
      <vt:lpstr>What does ANPA stand for? </vt:lpstr>
      <vt:lpstr>What does ANPA stand for? </vt:lpstr>
      <vt:lpstr>DNPT Distinguished Nigerian Physicians of Tomorrow</vt:lpstr>
      <vt:lpstr>Website</vt:lpstr>
      <vt:lpstr>Membership Scholarship</vt:lpstr>
      <vt:lpstr>2022 Mission Trip</vt:lpstr>
      <vt:lpstr>Chapter Interaction</vt:lpstr>
      <vt:lpstr>Questions??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DNPT General Body Meeting </dc:title>
  <dc:creator>Adetunji, Alexander</dc:creator>
  <cp:lastModifiedBy>Adetunji, Alexander</cp:lastModifiedBy>
  <cp:revision>10</cp:revision>
  <dcterms:created xsi:type="dcterms:W3CDTF">2021-11-03T00:52:31Z</dcterms:created>
  <dcterms:modified xsi:type="dcterms:W3CDTF">2021-11-08T01:00:10Z</dcterms:modified>
</cp:coreProperties>
</file>