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1" r:id="rId4"/>
    <p:sldId id="262" r:id="rId5"/>
    <p:sldId id="269" r:id="rId6"/>
    <p:sldId id="264" r:id="rId7"/>
    <p:sldId id="266" r:id="rId8"/>
    <p:sldId id="265" r:id="rId9"/>
    <p:sldId id="267" r:id="rId10"/>
    <p:sldId id="268" r:id="rId11"/>
    <p:sldId id="263" r:id="rId12"/>
    <p:sldId id="258" r:id="rId13"/>
    <p:sldId id="25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77"/>
    <p:restoredTop sz="94750"/>
  </p:normalViewPr>
  <p:slideViewPr>
    <p:cSldViewPr snapToGrid="0" snapToObjects="1">
      <p:cViewPr varScale="1">
        <p:scale>
          <a:sx n="76" d="100"/>
          <a:sy n="76" d="100"/>
        </p:scale>
        <p:origin x="208" y="6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7B5F9-6D84-C840-9FDC-7BE50C2E52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F44D29-6A95-734C-8F20-3D9682D4F9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327DD7-7B88-8748-9B0C-170246DCC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DA6AE-A453-314A-82A8-05EF4D771DB5}" type="datetimeFigureOut">
              <a:rPr lang="en-US" smtClean="0"/>
              <a:t>2/19/22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547FEB-B05A-2445-954C-5C8643908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1B776C-98C7-484F-9F19-A0E167681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26E29-86F8-C146-B466-6D446A850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452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B8B47-6CED-1C46-A34E-477201D60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7F00A7-B2F7-844F-870D-07ECEE03C2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9584F8-87E4-AD48-A9D0-F573B68CC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DA6AE-A453-314A-82A8-05EF4D771DB5}" type="datetimeFigureOut">
              <a:rPr lang="en-US" smtClean="0"/>
              <a:t>2/19/22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115E2A-8CE3-1D4D-A94E-9F614A6AF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F1DC9E-9FF1-8248-90CF-1BE1DCE9D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26E29-86F8-C146-B466-6D446A850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449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98AB3C-6A49-394F-9E6B-95E7E01583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4B4092-FF72-6046-B0F1-E2F41F4700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ECA2B4-56F0-4940-9CAA-AE23047A9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DA6AE-A453-314A-82A8-05EF4D771DB5}" type="datetimeFigureOut">
              <a:rPr lang="en-US" smtClean="0"/>
              <a:t>2/19/22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B551B8-FD0D-9046-9799-37A1ABE41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2D76CC-FAE6-AF43-8B2C-1C28354B2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26E29-86F8-C146-B466-6D446A850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120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0215D-CF10-9349-A387-B07495232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0140A4-10CE-E943-9A1D-2C9E12E6CC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E4D563-8DF0-A141-9B11-B1922ECFE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DA6AE-A453-314A-82A8-05EF4D771DB5}" type="datetimeFigureOut">
              <a:rPr lang="en-US" smtClean="0"/>
              <a:t>2/19/22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A2138B-CC29-6345-B764-602985E59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3B0B83-4756-7C48-A829-587CC3DED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26E29-86F8-C146-B466-6D446A850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56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057B0-4A30-DC46-B185-0F03A1DB9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2EAE6E-C434-574A-BD22-5B5F356E79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F7213C-80E5-344A-9DDC-A7AB412F0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DA6AE-A453-314A-82A8-05EF4D771DB5}" type="datetimeFigureOut">
              <a:rPr lang="en-US" smtClean="0"/>
              <a:t>2/19/22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6A2EFD-E339-3945-90F6-24CDC9428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8A7E20-A86E-3F40-8CF8-96CF88078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26E29-86F8-C146-B466-6D446A850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099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20567-0F2A-2841-8FEF-43E2469E4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F41DCD-F304-AD42-9B72-E379F75736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1F20F5-D2B4-7D49-83B4-AADB62B445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C39C43-C7B0-9B43-A644-B88D44CE4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DA6AE-A453-314A-82A8-05EF4D771DB5}" type="datetimeFigureOut">
              <a:rPr lang="en-US" smtClean="0"/>
              <a:t>2/19/22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D7B8CF-42AF-6B48-A782-21564E0F1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C45B88-7992-EB41-B666-17F012362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26E29-86F8-C146-B466-6D446A850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870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6F123-4B22-A942-8271-5CD2C16A3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DD12C9-83B5-4745-9D09-A3CAA7EFCB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AE7BF7-FFBB-A74D-A362-00DC016D4E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6ADEFB-E51D-1149-BFD4-7F1E58561E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F69A95-77B7-124D-98D0-345150AE6E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C3D128E-F6E1-764F-9701-9CA5C12A7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DA6AE-A453-314A-82A8-05EF4D771DB5}" type="datetimeFigureOut">
              <a:rPr lang="en-US" smtClean="0"/>
              <a:t>2/19/22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D4FED7-6B16-E445-9300-ED8FBBE7D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B2B2C7-6AFA-C64C-88D5-0688E3459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26E29-86F8-C146-B466-6D446A850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195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05128-0A2C-CB45-81A9-47CD06D35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FF4A6C-C0B6-A04A-97A6-FA29C3D6F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DA6AE-A453-314A-82A8-05EF4D771DB5}" type="datetimeFigureOut">
              <a:rPr lang="en-US" smtClean="0"/>
              <a:t>2/19/22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7C4FDE-A8FC-CF46-AE4B-55E5DC2C1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2D8DEC-065F-AD4C-9808-BE176D149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26E29-86F8-C146-B466-6D446A850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127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70D2F7-5D3C-2A4E-BE76-B92D8B1B1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DA6AE-A453-314A-82A8-05EF4D771DB5}" type="datetimeFigureOut">
              <a:rPr lang="en-US" smtClean="0"/>
              <a:t>2/19/22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22F7A5-C15A-8C46-B1DE-64FFF5964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989841-82AA-234B-BD54-E167028D4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26E29-86F8-C146-B466-6D446A850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103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95DEC-CDC2-8045-9CE4-C84238811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643CAE-F7BD-1B44-970D-F377F8FB00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512880-9BDE-8C40-85CA-7EB471B9F4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5C2061-92D3-D24A-845D-E07180F20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DA6AE-A453-314A-82A8-05EF4D771DB5}" type="datetimeFigureOut">
              <a:rPr lang="en-US" smtClean="0"/>
              <a:t>2/19/22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560991-472A-5E42-AAB9-87B95730E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17DD74-F4AA-9C4D-8DA6-2BF606E66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26E29-86F8-C146-B466-6D446A850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283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821B0-E4C8-7A41-873D-7C987A40D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C1CA7A-BCA2-2247-9FCA-1079498058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5DB7BD-8461-1A4F-8E64-2B544FD2D9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00AEBE-D641-4044-AB6C-5D413A3B6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DA6AE-A453-314A-82A8-05EF4D771DB5}" type="datetimeFigureOut">
              <a:rPr lang="en-US" smtClean="0"/>
              <a:t>2/19/22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BB7970-5B43-1744-AA1C-A964FA85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2E78BE-D266-5D44-A461-70130A07E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26E29-86F8-C146-B466-6D446A850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316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F6FE1F-AD33-9941-B0AC-F112B90D6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7D545A-FC77-C946-8F7D-41D2332A90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85F56B-AFC5-C146-933E-8FE183056C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DA6AE-A453-314A-82A8-05EF4D771DB5}" type="datetimeFigureOut">
              <a:rPr lang="en-US" smtClean="0"/>
              <a:t>2/19/22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1638FD-B960-3044-8B96-AFE10BA786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FFA9CB-71F8-C449-8A8F-EF250B7395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26E29-86F8-C146-B466-6D446A850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226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Dnpt.membership@gmail.com" TargetMode="External"/><Relationship Id="rId2" Type="http://schemas.openxmlformats.org/officeDocument/2006/relationships/hyperlink" Target="mailto:sakanbi1@gmail.co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mailto:Dnpt.membership@gmail.com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jp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89B7BFD-8F45-4093-AD9C-91B15B050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42BC7E5-76DB-4826-8C07-4A49B6353F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479558"/>
            <a:ext cx="1861854" cy="717514"/>
            <a:chOff x="0" y="1479558"/>
            <a:chExt cx="1861854" cy="717514"/>
          </a:xfrm>
          <a:solidFill>
            <a:schemeClr val="bg1"/>
          </a:solidFill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16C8D8F-10E9-4498-ABDB-0F923F8B68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147955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1E5A83E3-8A11-4492-BB6E-F5F2240316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19192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98F8FF6-43B4-494A-AF8F-123A4983E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18992" y="-34538"/>
            <a:ext cx="6655405" cy="6335470"/>
          </a:xfrm>
          <a:custGeom>
            <a:avLst/>
            <a:gdLst>
              <a:gd name="connsiteX0" fmla="*/ 1825048 w 6355652"/>
              <a:gd name="connsiteY0" fmla="*/ 0 h 6050127"/>
              <a:gd name="connsiteX1" fmla="*/ 4530604 w 6355652"/>
              <a:gd name="connsiteY1" fmla="*/ 0 h 6050127"/>
              <a:gd name="connsiteX2" fmla="*/ 4692567 w 6355652"/>
              <a:gd name="connsiteY2" fmla="*/ 78022 h 6050127"/>
              <a:gd name="connsiteX3" fmla="*/ 6355652 w 6355652"/>
              <a:gd name="connsiteY3" fmla="*/ 2872301 h 6050127"/>
              <a:gd name="connsiteX4" fmla="*/ 3177826 w 6355652"/>
              <a:gd name="connsiteY4" fmla="*/ 6050127 h 6050127"/>
              <a:gd name="connsiteX5" fmla="*/ 0 w 6355652"/>
              <a:gd name="connsiteY5" fmla="*/ 2872301 h 6050127"/>
              <a:gd name="connsiteX6" fmla="*/ 1663086 w 6355652"/>
              <a:gd name="connsiteY6" fmla="*/ 78022 h 6050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5652" h="6050127">
                <a:moveTo>
                  <a:pt x="1825048" y="0"/>
                </a:moveTo>
                <a:lnTo>
                  <a:pt x="4530604" y="0"/>
                </a:lnTo>
                <a:lnTo>
                  <a:pt x="4692567" y="78022"/>
                </a:lnTo>
                <a:cubicBezTo>
                  <a:pt x="5683175" y="616152"/>
                  <a:pt x="6355652" y="1665694"/>
                  <a:pt x="6355652" y="2872301"/>
                </a:cubicBezTo>
                <a:cubicBezTo>
                  <a:pt x="6355652" y="4627366"/>
                  <a:pt x="4932891" y="6050127"/>
                  <a:pt x="3177826" y="6050127"/>
                </a:cubicBezTo>
                <a:cubicBezTo>
                  <a:pt x="1422761" y="6050127"/>
                  <a:pt x="0" y="4627366"/>
                  <a:pt x="0" y="2872301"/>
                </a:cubicBezTo>
                <a:cubicBezTo>
                  <a:pt x="0" y="1665694"/>
                  <a:pt x="672477" y="616152"/>
                  <a:pt x="1663086" y="78022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B06059C-C357-4011-82B9-9C01063013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5194" y="-23905"/>
            <a:ext cx="6705251" cy="6318526"/>
          </a:xfrm>
          <a:custGeom>
            <a:avLst/>
            <a:gdLst>
              <a:gd name="connsiteX0" fmla="*/ 1825048 w 6355652"/>
              <a:gd name="connsiteY0" fmla="*/ 0 h 6050127"/>
              <a:gd name="connsiteX1" fmla="*/ 4530604 w 6355652"/>
              <a:gd name="connsiteY1" fmla="*/ 0 h 6050127"/>
              <a:gd name="connsiteX2" fmla="*/ 4692567 w 6355652"/>
              <a:gd name="connsiteY2" fmla="*/ 78022 h 6050127"/>
              <a:gd name="connsiteX3" fmla="*/ 6355652 w 6355652"/>
              <a:gd name="connsiteY3" fmla="*/ 2872301 h 6050127"/>
              <a:gd name="connsiteX4" fmla="*/ 3177826 w 6355652"/>
              <a:gd name="connsiteY4" fmla="*/ 6050127 h 6050127"/>
              <a:gd name="connsiteX5" fmla="*/ 0 w 6355652"/>
              <a:gd name="connsiteY5" fmla="*/ 2872301 h 6050127"/>
              <a:gd name="connsiteX6" fmla="*/ 1663086 w 6355652"/>
              <a:gd name="connsiteY6" fmla="*/ 78022 h 6050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5652" h="6050127">
                <a:moveTo>
                  <a:pt x="1825048" y="0"/>
                </a:moveTo>
                <a:lnTo>
                  <a:pt x="4530604" y="0"/>
                </a:lnTo>
                <a:lnTo>
                  <a:pt x="4692567" y="78022"/>
                </a:lnTo>
                <a:cubicBezTo>
                  <a:pt x="5683175" y="616152"/>
                  <a:pt x="6355652" y="1665694"/>
                  <a:pt x="6355652" y="2872301"/>
                </a:cubicBezTo>
                <a:cubicBezTo>
                  <a:pt x="6355652" y="4627366"/>
                  <a:pt x="4932891" y="6050127"/>
                  <a:pt x="3177826" y="6050127"/>
                </a:cubicBezTo>
                <a:cubicBezTo>
                  <a:pt x="1422761" y="6050127"/>
                  <a:pt x="0" y="4627366"/>
                  <a:pt x="0" y="2872301"/>
                </a:cubicBezTo>
                <a:cubicBezTo>
                  <a:pt x="0" y="1665694"/>
                  <a:pt x="672477" y="616152"/>
                  <a:pt x="1663086" y="78022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5AFEC601-A132-47EE-B0C2-B38ACD9FC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86886" y="-23905"/>
            <a:ext cx="6705251" cy="6215019"/>
          </a:xfrm>
          <a:custGeom>
            <a:avLst/>
            <a:gdLst>
              <a:gd name="connsiteX0" fmla="*/ 1529549 w 6355652"/>
              <a:gd name="connsiteY0" fmla="*/ 0 h 5890980"/>
              <a:gd name="connsiteX1" fmla="*/ 4826104 w 6355652"/>
              <a:gd name="connsiteY1" fmla="*/ 0 h 5890980"/>
              <a:gd name="connsiteX2" fmla="*/ 4954579 w 6355652"/>
              <a:gd name="connsiteY2" fmla="*/ 78051 h 5890980"/>
              <a:gd name="connsiteX3" fmla="*/ 6355652 w 6355652"/>
              <a:gd name="connsiteY3" fmla="*/ 2713154 h 5890980"/>
              <a:gd name="connsiteX4" fmla="*/ 3177826 w 6355652"/>
              <a:gd name="connsiteY4" fmla="*/ 5890980 h 5890980"/>
              <a:gd name="connsiteX5" fmla="*/ 0 w 6355652"/>
              <a:gd name="connsiteY5" fmla="*/ 2713154 h 5890980"/>
              <a:gd name="connsiteX6" fmla="*/ 1401073 w 6355652"/>
              <a:gd name="connsiteY6" fmla="*/ 78051 h 5890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5652" h="5890980">
                <a:moveTo>
                  <a:pt x="1529549" y="0"/>
                </a:moveTo>
                <a:lnTo>
                  <a:pt x="4826104" y="0"/>
                </a:lnTo>
                <a:lnTo>
                  <a:pt x="4954579" y="78051"/>
                </a:lnTo>
                <a:cubicBezTo>
                  <a:pt x="5799886" y="649129"/>
                  <a:pt x="6355652" y="1616239"/>
                  <a:pt x="6355652" y="2713154"/>
                </a:cubicBezTo>
                <a:cubicBezTo>
                  <a:pt x="6355652" y="4468219"/>
                  <a:pt x="4932891" y="5890980"/>
                  <a:pt x="3177826" y="5890980"/>
                </a:cubicBezTo>
                <a:cubicBezTo>
                  <a:pt x="1422761" y="5890980"/>
                  <a:pt x="0" y="4468219"/>
                  <a:pt x="0" y="2713154"/>
                </a:cubicBezTo>
                <a:cubicBezTo>
                  <a:pt x="0" y="1616239"/>
                  <a:pt x="555766" y="649129"/>
                  <a:pt x="1401073" y="78051"/>
                </a:cubicBezTo>
                <a:close/>
              </a:path>
            </a:pathLst>
          </a:cu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CEBD55-B436-F34A-BEB1-63C7ED15C3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42409" y="895483"/>
            <a:ext cx="5786232" cy="3011190"/>
          </a:xfrm>
        </p:spPr>
        <p:txBody>
          <a:bodyPr>
            <a:normAutofit/>
          </a:bodyPr>
          <a:lstStyle/>
          <a:p>
            <a:r>
              <a:rPr lang="en-US" sz="5400">
                <a:solidFill>
                  <a:schemeClr val="bg1"/>
                </a:solidFill>
              </a:rPr>
              <a:t>DNPT </a:t>
            </a:r>
            <a:br>
              <a:rPr lang="en-US" sz="5400">
                <a:solidFill>
                  <a:schemeClr val="bg1"/>
                </a:solidFill>
              </a:rPr>
            </a:br>
            <a:r>
              <a:rPr lang="en-US" sz="5400">
                <a:solidFill>
                  <a:schemeClr val="bg1"/>
                </a:solidFill>
              </a:rPr>
              <a:t>General Body Meeting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DA53EA-F935-4642-BC59-677DA52D8E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66270" y="4142096"/>
            <a:ext cx="5338511" cy="1055142"/>
          </a:xfrm>
        </p:spPr>
        <p:txBody>
          <a:bodyPr>
            <a:normAutofit/>
          </a:bodyPr>
          <a:lstStyle/>
          <a:p>
            <a:endParaRPr lang="en-US" sz="2000">
              <a:solidFill>
                <a:schemeClr val="bg1"/>
              </a:solidFill>
            </a:endParaRPr>
          </a:p>
          <a:p>
            <a:r>
              <a:rPr lang="en-US" sz="2000">
                <a:solidFill>
                  <a:schemeClr val="bg1"/>
                </a:solidFill>
              </a:rPr>
              <a:t>February 20, 2022</a:t>
            </a:r>
          </a:p>
        </p:txBody>
      </p:sp>
      <p:sp>
        <p:nvSpPr>
          <p:cNvPr id="21" name="Graphic 212">
            <a:extLst>
              <a:ext uri="{FF2B5EF4-FFF2-40B4-BE49-F238E27FC236}">
                <a16:creationId xmlns:a16="http://schemas.microsoft.com/office/drawing/2014/main" id="{279CAF82-0ECF-42BE-8F37-F71941E5D4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34716" y="188494"/>
            <a:ext cx="1048371" cy="1048371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3" name="Graphic 212">
            <a:extLst>
              <a:ext uri="{FF2B5EF4-FFF2-40B4-BE49-F238E27FC236}">
                <a16:creationId xmlns:a16="http://schemas.microsoft.com/office/drawing/2014/main" id="{218E095B-4870-4AD5-9C41-C16D595235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34716" y="188494"/>
            <a:ext cx="1048371" cy="1048371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grpSp>
        <p:nvGrpSpPr>
          <p:cNvPr id="25" name="Graphic 185">
            <a:extLst>
              <a:ext uri="{FF2B5EF4-FFF2-40B4-BE49-F238E27FC236}">
                <a16:creationId xmlns:a16="http://schemas.microsoft.com/office/drawing/2014/main" id="{FB9739EB-7F66-433D-841F-AB3CD1870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583101" y="3578317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104F2BBD-A005-4DCB-9566-F2351050B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B00DEC7-198B-49D1-98FD-018F3ECFC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F14DFC82-B3B3-468E-91B3-1302CFC684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D3250EFE-214E-4B8E-AF96-036A514FFB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AD058EBE-D4A5-4C43-B170-6A451F87A7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2" name="Oval 31">
            <a:extLst>
              <a:ext uri="{FF2B5EF4-FFF2-40B4-BE49-F238E27FC236}">
                <a16:creationId xmlns:a16="http://schemas.microsoft.com/office/drawing/2014/main" id="{033BC44A-0661-43B4-9C14-FD5963C226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4525" y="4910353"/>
            <a:ext cx="468090" cy="468090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BE8CB2F0-2F5A-4EBD-B214-E0309C31F5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4525" y="4910353"/>
            <a:ext cx="468090" cy="468090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FFD3887D-244B-4EC4-9208-E304984C5D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22467" y="4200769"/>
            <a:ext cx="2769534" cy="2657232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97224C31-855E-4593-8A58-5B2B0CC4F5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22467" y="4200769"/>
            <a:ext cx="2769534" cy="2657232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3D96F14F-DCC8-7E4C-A19D-E308028837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3517" y="0"/>
            <a:ext cx="998483" cy="998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898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CE8EEE-2D95-8845-BAE1-0E2A4795E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US" sz="5400" dirty="0"/>
              <a:t>Newborn Screening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C7725DE-FF21-434D-855E-383254C76E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839958"/>
            <a:ext cx="6224335" cy="543153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700" i="1" u="sng" dirty="0"/>
              <a:t>American Society of Hematology</a:t>
            </a:r>
            <a:r>
              <a:rPr lang="en-US" sz="1700" dirty="0"/>
              <a:t> launched </a:t>
            </a:r>
            <a:r>
              <a:rPr lang="en-US" sz="1700" b="1" dirty="0"/>
              <a:t>CONSA </a:t>
            </a:r>
            <a:r>
              <a:rPr lang="en-US" sz="1700" dirty="0"/>
              <a:t>to diagnose SCD at birth</a:t>
            </a:r>
          </a:p>
          <a:p>
            <a:pPr lvl="1"/>
            <a:r>
              <a:rPr lang="en-US" sz="1700" u="sng" dirty="0"/>
              <a:t>Consortium on Newborn Screening of Africa</a:t>
            </a:r>
            <a:r>
              <a:rPr lang="en-US" sz="1700" dirty="0"/>
              <a:t> (CONSA)</a:t>
            </a:r>
          </a:p>
          <a:p>
            <a:pPr lvl="1"/>
            <a:r>
              <a:rPr lang="en-US" sz="1700" b="1" dirty="0"/>
              <a:t>Nigeria, Ghana</a:t>
            </a:r>
            <a:r>
              <a:rPr lang="en-US" sz="1700" dirty="0"/>
              <a:t>, Kenya, Liberia, Tanzania, Uganda, Zambia</a:t>
            </a:r>
          </a:p>
          <a:p>
            <a:pPr>
              <a:buFont typeface="Wingdings" pitchFamily="2" charset="2"/>
              <a:buChar char="v"/>
            </a:pPr>
            <a:r>
              <a:rPr lang="en-US" sz="1700" dirty="0"/>
              <a:t>50-90% of children born with SCD in Africa die before the age of 5</a:t>
            </a:r>
          </a:p>
          <a:p>
            <a:pPr lvl="1"/>
            <a:r>
              <a:rPr lang="en-US" sz="1700" dirty="0"/>
              <a:t>Infant mortality due to SCD ranges from 5% to 19% of overall mortality in children aged ≤ 5 years</a:t>
            </a:r>
          </a:p>
          <a:p>
            <a:pPr>
              <a:buFont typeface="Wingdings" pitchFamily="2" charset="2"/>
              <a:buChar char="v"/>
            </a:pPr>
            <a:r>
              <a:rPr lang="en-US" sz="1700" dirty="0"/>
              <a:t>Despite the huge SCD burden and advantages associated with screening, </a:t>
            </a:r>
            <a:r>
              <a:rPr lang="en-US" sz="1700" b="1" dirty="0"/>
              <a:t>Benin and Ghana </a:t>
            </a:r>
            <a:r>
              <a:rPr lang="en-US" sz="1700" dirty="0"/>
              <a:t>are the only countries with comprehensive newborn screening programs</a:t>
            </a:r>
          </a:p>
          <a:p>
            <a:pPr lvl="1"/>
            <a:r>
              <a:rPr lang="en-US" sz="1700" dirty="0"/>
              <a:t>Program in Benin targets only mothers with the Sickle Cell Trait </a:t>
            </a:r>
          </a:p>
          <a:p>
            <a:pPr lvl="1"/>
            <a:r>
              <a:rPr lang="en-US" sz="1700" dirty="0"/>
              <a:t>Other nations are exploring national newborn screening programs</a:t>
            </a:r>
          </a:p>
          <a:p>
            <a:pPr>
              <a:buFont typeface="Wingdings" pitchFamily="2" charset="2"/>
              <a:buChar char="v"/>
            </a:pPr>
            <a:r>
              <a:rPr lang="en-US" sz="1700" dirty="0"/>
              <a:t>Even when screening is available, few patients get the opportunity to benefit</a:t>
            </a:r>
          </a:p>
          <a:p>
            <a:pPr lvl="1"/>
            <a:r>
              <a:rPr lang="en-US" sz="1700" dirty="0"/>
              <a:t>In low-resource countries, access to newborn screening for SCD is limited because of economic constraints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4DA2D193-0213-6D4A-AE54-8088D0CB0A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3517" y="0"/>
            <a:ext cx="998483" cy="998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2742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32AEEBC8-9D30-42EF-95F2-386C2653FB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69E456-8A87-CA47-807B-AAE5FEFA5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502920"/>
            <a:ext cx="3419856" cy="1463040"/>
          </a:xfrm>
        </p:spPr>
        <p:txBody>
          <a:bodyPr anchor="ctr">
            <a:normAutofit/>
          </a:bodyPr>
          <a:lstStyle/>
          <a:p>
            <a:r>
              <a:rPr lang="en-US"/>
              <a:t>Sickle Cell Disease (SCD)</a:t>
            </a:r>
          </a:p>
        </p:txBody>
      </p:sp>
      <p:sp>
        <p:nvSpPr>
          <p:cNvPr id="20" name="sketch line">
            <a:extLst>
              <a:ext uri="{FF2B5EF4-FFF2-40B4-BE49-F238E27FC236}">
                <a16:creationId xmlns:a16="http://schemas.microsoft.com/office/drawing/2014/main" id="{2E92FA66-67D7-4CB4-94D3-E643A9AD4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66159" y="1225296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41014A-E0C2-4049-AAC4-725E0F4488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5" y="502920"/>
            <a:ext cx="6894576" cy="1463040"/>
          </a:xfrm>
        </p:spPr>
        <p:txBody>
          <a:bodyPr anchor="ctr">
            <a:normAutofit/>
          </a:bodyPr>
          <a:lstStyle/>
          <a:p>
            <a:r>
              <a:rPr lang="en-US" sz="2200" dirty="0"/>
              <a:t>What is the role of collaboration of public and private partnerships in optimizing outcomes for SCD in Low-Middle Income Countries?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5CACB3-8580-B54E-982D-12E9D9A6C2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2537" y="2290936"/>
            <a:ext cx="8514734" cy="3959352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8CFF058A-CC62-804D-A5B4-C85052D836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3517" y="0"/>
            <a:ext cx="998483" cy="998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7946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3D4AA0-1532-1846-922B-2F1D36F77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 dirty="0"/>
              <a:t>Quick Updates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6E68DA-3AA3-0341-8331-ECFAD1CED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200" dirty="0"/>
              <a:t>Website (</a:t>
            </a:r>
            <a:r>
              <a:rPr lang="en-US" sz="2200" dirty="0" err="1">
                <a:solidFill>
                  <a:srgbClr val="FF0000"/>
                </a:solidFill>
              </a:rPr>
              <a:t>Dnpt.org</a:t>
            </a:r>
            <a:r>
              <a:rPr lang="en-US" sz="2200" dirty="0"/>
              <a:t>) </a:t>
            </a:r>
          </a:p>
          <a:p>
            <a:pPr marL="0" indent="0">
              <a:buNone/>
            </a:pPr>
            <a:r>
              <a:rPr lang="en-US" sz="2200" dirty="0"/>
              <a:t>Media Platforms (IG/Facebook)</a:t>
            </a:r>
          </a:p>
          <a:p>
            <a:r>
              <a:rPr lang="en-US" sz="2200" dirty="0"/>
              <a:t>Membership Dues</a:t>
            </a:r>
          </a:p>
          <a:p>
            <a:pPr lvl="1"/>
            <a:r>
              <a:rPr lang="en-US" sz="2200" dirty="0"/>
              <a:t>Professional Students (</a:t>
            </a:r>
            <a:r>
              <a:rPr lang="en-US" sz="2200" b="1" dirty="0"/>
              <a:t>$30</a:t>
            </a:r>
            <a:r>
              <a:rPr lang="en-US" sz="2200" dirty="0"/>
              <a:t>) Undergraduates (</a:t>
            </a:r>
            <a:r>
              <a:rPr lang="en-US" sz="2200" b="1" dirty="0"/>
              <a:t>$25</a:t>
            </a:r>
            <a:r>
              <a:rPr lang="en-US" sz="2200" dirty="0"/>
              <a:t>)</a:t>
            </a:r>
          </a:p>
          <a:p>
            <a:pPr lvl="1"/>
            <a:r>
              <a:rPr lang="en-US" sz="2200" b="1" dirty="0"/>
              <a:t>Zelle</a:t>
            </a:r>
            <a:r>
              <a:rPr lang="en-US" sz="2200" dirty="0"/>
              <a:t> – </a:t>
            </a:r>
            <a:r>
              <a:rPr lang="en-US" sz="2200" dirty="0">
                <a:hlinkClick r:id="rId2"/>
              </a:rPr>
              <a:t>sakanbi1@gmail.com</a:t>
            </a:r>
            <a:r>
              <a:rPr lang="en-US" sz="2200" dirty="0"/>
              <a:t> (224-305-6153)</a:t>
            </a:r>
          </a:p>
          <a:p>
            <a:pPr lvl="1"/>
            <a:r>
              <a:rPr lang="en-US" sz="2200" b="1" dirty="0"/>
              <a:t>Subject  Line </a:t>
            </a:r>
            <a:r>
              <a:rPr lang="en-US" sz="2200" dirty="0"/>
              <a:t>– ‘DNPT Membership Dues’</a:t>
            </a:r>
          </a:p>
          <a:p>
            <a:pPr marL="0" indent="0">
              <a:buNone/>
            </a:pPr>
            <a:r>
              <a:rPr lang="en-US" sz="2200" dirty="0">
                <a:hlinkClick r:id="rId3"/>
              </a:rPr>
              <a:t>Dnpt.membership@gmail.com</a:t>
            </a:r>
            <a:r>
              <a:rPr lang="en-US" sz="2200" dirty="0"/>
              <a:t> </a:t>
            </a:r>
          </a:p>
        </p:txBody>
      </p:sp>
      <p:pic>
        <p:nvPicPr>
          <p:cNvPr id="4" name="Picture 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FB369B43-EB45-6A45-A79A-ADD462A310A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278" r="8567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D80635D0-499D-764F-B728-4C6E7F3522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93517" y="0"/>
            <a:ext cx="998483" cy="998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2745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A397E3E-B90C-4D82-BAAA-36F7AC6A45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16C8D8F-10E9-4498-ABDB-0F923F8B68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24561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E5A83E3-8A11-4492-BB6E-F5F2240316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564296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CF5E676-CA04-4CED-9F1E-5026ED66E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782347" cy="2943932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6BA9E676-A8FC-4C2F-8D78-C13ED8ABD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782347" cy="2943932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2B5CBEA-F125-49B6-8335-227C325B11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65207" y="4529611"/>
            <a:ext cx="2426793" cy="2328389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EECD79B5-5FC5-495F-BFD6-346C16E787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65207" y="4529611"/>
            <a:ext cx="2426793" cy="2328389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C1D3151-5F97-4860-B56C-C98BD62CC2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21898" y="819446"/>
            <a:ext cx="8751370" cy="5402463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2D9D048-3063-435A-8C23-26C1907E9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21898" y="819446"/>
            <a:ext cx="8751370" cy="5402463"/>
          </a:xfrm>
          <a:prstGeom prst="rect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DE96824-E506-4448-8704-5EC7BF7BC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20315" y="727769"/>
            <a:ext cx="8751370" cy="5402463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B5BF0C-4E61-2A4B-85E2-CB4231B5A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1534" y="1344304"/>
            <a:ext cx="7451678" cy="284370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Thanks for Joining!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171C86-08C9-8F4C-B6F6-937AC05E2E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86765" y="4414123"/>
            <a:ext cx="6418471" cy="1432109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 sz="2000" kern="120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algn="ctr"/>
            <a:endParaRPr lang="en-US" sz="2000" kern="120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algn="ctr"/>
            <a:r>
              <a:rPr lang="en-US" sz="20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Let’s help to continue to change the narrative.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4D1A5E71-B6B6-486A-8CDC-C7ABD9B90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29446" y="4786746"/>
            <a:ext cx="620727" cy="620727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B6C541AE-9B02-44C0-B8C6-B2DEA7ED38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29446" y="4786746"/>
            <a:ext cx="620727" cy="620727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9D3CA667-B0FD-2D43-A2E0-4ABBBC65C9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3517" y="0"/>
            <a:ext cx="998483" cy="998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855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4053CBF-3932-45FF-8285-EE5146085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E751C04-BEA6-446B-A678-9C74819EB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8167"/>
            <a:ext cx="4834070" cy="2488150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2625A013-D9BE-43C4-AF21-6F2B003EFB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7875715-EC2E-457F-851D-F6C817685F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7E41CC6-0C83-40EE-80BB-79394D9E9B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0603498-5DFE-4D26-BFB5-C9269C9BDB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8378136-E53A-F24F-808D-AD1DC593A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7924" y="991261"/>
            <a:ext cx="5754696" cy="1837349"/>
          </a:xfrm>
        </p:spPr>
        <p:txBody>
          <a:bodyPr>
            <a:normAutofit/>
          </a:bodyPr>
          <a:lstStyle/>
          <a:p>
            <a:pPr algn="ctr"/>
            <a:r>
              <a:rPr lang="en-US" sz="3600">
                <a:solidFill>
                  <a:schemeClr val="tx2"/>
                </a:solidFill>
              </a:rPr>
              <a:t>Today’s 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B1A2A5-900C-8548-B3FB-D1C79955E3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0412" y="2979336"/>
            <a:ext cx="5709721" cy="2430864"/>
          </a:xfrm>
        </p:spPr>
        <p:txBody>
          <a:bodyPr anchor="t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000" dirty="0">
                <a:solidFill>
                  <a:schemeClr val="tx2"/>
                </a:solidFill>
              </a:rPr>
              <a:t>Announcements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>
                <a:solidFill>
                  <a:schemeClr val="tx2"/>
                </a:solidFill>
              </a:rPr>
              <a:t>“Sickle Cell Disease in the Diaspora”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>
                <a:solidFill>
                  <a:schemeClr val="tx2"/>
                </a:solidFill>
              </a:rPr>
              <a:t>Discussion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>
                <a:solidFill>
                  <a:schemeClr val="tx2"/>
                </a:solidFill>
              </a:rPr>
              <a:t>Website Updates </a:t>
            </a:r>
            <a:r>
              <a:rPr lang="en-US" sz="2000" dirty="0">
                <a:solidFill>
                  <a:schemeClr val="tx2"/>
                </a:solidFill>
                <a:sym typeface="Wingdings" pitchFamily="2" charset="2"/>
              </a:rPr>
              <a:t></a:t>
            </a:r>
            <a:r>
              <a:rPr lang="en-US" sz="2000" dirty="0">
                <a:solidFill>
                  <a:schemeClr val="tx2"/>
                </a:solidFill>
              </a:rPr>
              <a:t> Peace </a:t>
            </a:r>
            <a:r>
              <a:rPr lang="en-US" sz="2000" dirty="0" err="1">
                <a:solidFill>
                  <a:schemeClr val="tx2"/>
                </a:solidFill>
              </a:rPr>
              <a:t>Odiase</a:t>
            </a:r>
            <a:endParaRPr lang="en-US" sz="2000" dirty="0">
              <a:solidFill>
                <a:schemeClr val="tx2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000" dirty="0">
                <a:solidFill>
                  <a:schemeClr val="tx2"/>
                </a:solidFill>
              </a:rPr>
              <a:t>Social Media Updates </a:t>
            </a:r>
            <a:r>
              <a:rPr lang="en-US" sz="2000" dirty="0">
                <a:solidFill>
                  <a:schemeClr val="tx2"/>
                </a:solidFill>
                <a:sym typeface="Wingdings" pitchFamily="2" charset="2"/>
              </a:rPr>
              <a:t>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Ademide</a:t>
            </a:r>
            <a:r>
              <a:rPr lang="en-US" sz="2000" dirty="0">
                <a:solidFill>
                  <a:schemeClr val="tx2"/>
                </a:solidFill>
              </a:rPr>
              <a:t> Young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63ACBA3-DEFD-4C6D-BBA0-64468FA99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2F7819D-2B89-4D80-A1C3-8B318116BA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7065990-2350-41B3-858B-20EF8744F2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8DA7EC7-CAA0-4665-AA29-BFBA806EC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1132A14-489F-4CED-B626-2A1711C987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181B2104-020D-1548-81FB-BBB3775FCC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3517" y="29423"/>
            <a:ext cx="998483" cy="998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264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9C2C3D-54DE-544E-8453-C9CF45424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/>
              <a:t>Announcements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4F6598-B80F-FB44-872E-CECF773AD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1500" u="sng" dirty="0"/>
              <a:t>Nigeria Mission Trip</a:t>
            </a:r>
          </a:p>
          <a:p>
            <a:pPr lvl="1"/>
            <a:r>
              <a:rPr lang="en-US" sz="1500" dirty="0"/>
              <a:t>Edo State General Hospital </a:t>
            </a:r>
            <a:r>
              <a:rPr lang="en-US" sz="1500" b="1" dirty="0"/>
              <a:t>(April 25-29</a:t>
            </a:r>
            <a:r>
              <a:rPr lang="en-US" sz="1500" b="1" baseline="30000" dirty="0"/>
              <a:t>th</a:t>
            </a:r>
            <a:r>
              <a:rPr lang="en-US" sz="1500" b="1" dirty="0"/>
              <a:t>, 2022)</a:t>
            </a:r>
          </a:p>
          <a:p>
            <a:pPr lvl="1"/>
            <a:r>
              <a:rPr lang="en-US" sz="1500" dirty="0"/>
              <a:t>Medical, Dental, Pharmaceutical, Ophthalmology Services </a:t>
            </a:r>
          </a:p>
          <a:p>
            <a:pPr lvl="1"/>
            <a:r>
              <a:rPr lang="en-US" sz="1500" dirty="0"/>
              <a:t>Accommodations &amp; Boarding provided by ANPA</a:t>
            </a:r>
          </a:p>
          <a:p>
            <a:pPr marL="0" indent="0">
              <a:buNone/>
            </a:pPr>
            <a:r>
              <a:rPr lang="en-US" sz="1500" u="sng" dirty="0"/>
              <a:t>Grand Rounds</a:t>
            </a:r>
          </a:p>
          <a:p>
            <a:pPr lvl="1"/>
            <a:r>
              <a:rPr lang="en-US" sz="1500" b="1" dirty="0"/>
              <a:t>February 25</a:t>
            </a:r>
            <a:r>
              <a:rPr lang="en-US" sz="1500" b="1" baseline="30000" dirty="0"/>
              <a:t>th</a:t>
            </a:r>
            <a:r>
              <a:rPr lang="en-US" sz="1500" dirty="0"/>
              <a:t> </a:t>
            </a:r>
            <a:r>
              <a:rPr lang="en-US" sz="1500" dirty="0">
                <a:sym typeface="Wingdings" pitchFamily="2" charset="2"/>
              </a:rPr>
              <a:t> Osteoarthritis and Orthopedic Management                 </a:t>
            </a:r>
            <a:r>
              <a:rPr lang="en-US" sz="1500" b="1" i="1" dirty="0">
                <a:sym typeface="Wingdings" pitchFamily="2" charset="2"/>
              </a:rPr>
              <a:t>(9AM EST/3PM NIG)</a:t>
            </a:r>
            <a:endParaRPr lang="en-US" sz="1500" b="1" i="1" dirty="0"/>
          </a:p>
          <a:p>
            <a:pPr marL="0" indent="0">
              <a:buNone/>
            </a:pPr>
            <a:r>
              <a:rPr lang="en-US" sz="1500" u="sng" dirty="0"/>
              <a:t>Scholarship Opportunities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500" b="1" dirty="0"/>
              <a:t>Membership Scholarship ($500)</a:t>
            </a:r>
          </a:p>
          <a:p>
            <a:pPr lvl="2"/>
            <a:r>
              <a:rPr lang="en-US" sz="1500" dirty="0">
                <a:sym typeface="Wingdings" pitchFamily="2" charset="2"/>
              </a:rPr>
              <a:t>Submit 500 word or 5-minute video</a:t>
            </a:r>
          </a:p>
          <a:p>
            <a:pPr lvl="2"/>
            <a:r>
              <a:rPr lang="en-US" sz="1500" dirty="0">
                <a:sym typeface="Wingdings" pitchFamily="2" charset="2"/>
              </a:rPr>
              <a:t>Current Healthcare Issue and Proposed Health Goals for Nigeria</a:t>
            </a:r>
            <a:endParaRPr lang="en-US" sz="1500" dirty="0"/>
          </a:p>
          <a:p>
            <a:pPr marL="800100" lvl="1" indent="-342900">
              <a:buFont typeface="+mj-lt"/>
              <a:buAutoNum type="arabicPeriod"/>
            </a:pPr>
            <a:r>
              <a:rPr lang="en-US" sz="1500" b="1" dirty="0"/>
              <a:t>Olusegun </a:t>
            </a:r>
            <a:r>
              <a:rPr lang="en-US" sz="1500" b="1" dirty="0" err="1"/>
              <a:t>Salako</a:t>
            </a:r>
            <a:r>
              <a:rPr lang="en-US" sz="1500" b="1" dirty="0"/>
              <a:t> Travel Fellowship Award ($1000)</a:t>
            </a:r>
          </a:p>
          <a:p>
            <a:pPr lvl="2"/>
            <a:r>
              <a:rPr lang="en-US" sz="1500" dirty="0"/>
              <a:t>Submit Abstracts for the Annual Scientific Conference</a:t>
            </a:r>
          </a:p>
        </p:txBody>
      </p:sp>
      <p:pic>
        <p:nvPicPr>
          <p:cNvPr id="4" name="Picture 3" descr="A group of surgeons performing surgery&#10;&#10;Description automatically generated with medium confidence">
            <a:extLst>
              <a:ext uri="{FF2B5EF4-FFF2-40B4-BE49-F238E27FC236}">
                <a16:creationId xmlns:a16="http://schemas.microsoft.com/office/drawing/2014/main" id="{9C76E516-41F9-2341-9CD4-5D288AE30E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981" r="18864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9658F9CB-F755-DC4C-97E7-B18F22E28D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3517" y="35842"/>
            <a:ext cx="998483" cy="998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164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9C2C3D-54DE-544E-8453-C9CF45424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/>
              <a:t>Announcements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4F6598-B80F-FB44-872E-CECF773AD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1" dirty="0"/>
              <a:t>Merch Loading!</a:t>
            </a:r>
          </a:p>
          <a:p>
            <a:pPr marL="0" indent="0">
              <a:buNone/>
            </a:pPr>
            <a:r>
              <a:rPr lang="en-US" sz="2200" b="1" dirty="0"/>
              <a:t>DNPT Campus Representatives</a:t>
            </a:r>
          </a:p>
          <a:p>
            <a:pPr lvl="1"/>
            <a:r>
              <a:rPr lang="en-US" sz="2200" dirty="0">
                <a:hlinkClick r:id="rId2"/>
              </a:rPr>
              <a:t>Dnpt.membership@gmail.com</a:t>
            </a:r>
            <a:r>
              <a:rPr lang="en-US" sz="2200" dirty="0"/>
              <a:t> 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b="1" u="sng" dirty="0"/>
              <a:t>28</a:t>
            </a:r>
            <a:r>
              <a:rPr lang="en-US" sz="2200" b="1" u="sng" baseline="30000" dirty="0"/>
              <a:t>th</a:t>
            </a:r>
            <a:r>
              <a:rPr lang="en-US" sz="2200" b="1" u="sng" dirty="0"/>
              <a:t> Annual ANPA-DNPT Convention </a:t>
            </a:r>
          </a:p>
          <a:p>
            <a:pPr lvl="1"/>
            <a:r>
              <a:rPr lang="en-US" sz="2200" b="1" dirty="0"/>
              <a:t>Charlotte, NC (June 22-26, 2022)</a:t>
            </a:r>
          </a:p>
          <a:p>
            <a:pPr lvl="1"/>
            <a:r>
              <a:rPr lang="en-US" sz="2200" dirty="0"/>
              <a:t>Conference Events</a:t>
            </a:r>
          </a:p>
          <a:p>
            <a:pPr lvl="2"/>
            <a:r>
              <a:rPr lang="en-US" sz="2200" dirty="0"/>
              <a:t>Lectures and Social Mixer w/ ANPA Physicians</a:t>
            </a:r>
          </a:p>
          <a:p>
            <a:pPr lvl="2"/>
            <a:r>
              <a:rPr lang="en-US" sz="2200" dirty="0"/>
              <a:t>Resident Panel Discussions</a:t>
            </a:r>
          </a:p>
          <a:p>
            <a:pPr lvl="2"/>
            <a:r>
              <a:rPr lang="en-US" sz="2200" dirty="0"/>
              <a:t>Residency Application Workshops</a:t>
            </a:r>
          </a:p>
          <a:p>
            <a:pPr lvl="2"/>
            <a:r>
              <a:rPr lang="en-US" sz="2200" dirty="0"/>
              <a:t>Networking/Gala Event</a:t>
            </a:r>
          </a:p>
          <a:p>
            <a:endParaRPr lang="en-US" sz="2200" dirty="0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25B451D6-EABF-6749-8C80-AD162FDC6A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3517" y="29423"/>
            <a:ext cx="998483" cy="998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710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8A634-B0C6-494D-ADC4-E76112C68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Sickle Cell in the Diaspora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DF64F2-923F-7149-9619-976CE958AD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841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A1AC49-98CA-504F-A666-4A4015168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Sickle Cell Disease (SCD)</a:t>
            </a:r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F3467-BF5C-C349-8DDD-C90C5C5EB2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0936" y="2660904"/>
            <a:ext cx="4818888" cy="35478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/>
              <a:t>Most common genetic disorder</a:t>
            </a:r>
          </a:p>
          <a:p>
            <a:r>
              <a:rPr lang="en-US" sz="2200"/>
              <a:t>AR disorder caused by mutation in the hemoglobin beta (HBB) subunit gene leading to RBC Sickling (HbS).</a:t>
            </a:r>
          </a:p>
          <a:p>
            <a:r>
              <a:rPr lang="en-US" sz="2200"/>
              <a:t>Sickle Cell Trait </a:t>
            </a:r>
          </a:p>
          <a:p>
            <a:r>
              <a:rPr lang="en-US" sz="2200"/>
              <a:t>All types of SCD leads to Reduced Lifespan, Progressive Organ Damage and Pain</a:t>
            </a:r>
          </a:p>
          <a:p>
            <a:r>
              <a:rPr lang="en-US" sz="2200"/>
              <a:t>Median age of death 45-48 yo</a:t>
            </a:r>
          </a:p>
          <a:p>
            <a:endParaRPr lang="en-US" sz="2200"/>
          </a:p>
        </p:txBody>
      </p:sp>
      <p:pic>
        <p:nvPicPr>
          <p:cNvPr id="9" name="Content Placeholder 8" descr="Table&#10;&#10;Description automatically generated">
            <a:extLst>
              <a:ext uri="{FF2B5EF4-FFF2-40B4-BE49-F238E27FC236}">
                <a16:creationId xmlns:a16="http://schemas.microsoft.com/office/drawing/2014/main" id="{54A5D893-CDA4-2448-A919-A7C7E6B9E59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99048" y="1013407"/>
            <a:ext cx="5458968" cy="4831186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194B2C0A-3664-8740-88FC-E5210D8840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3517" y="0"/>
            <a:ext cx="998483" cy="998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703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A1AC49-98CA-504F-A666-4A4015168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HbS Distribution and SCD Incidence</a:t>
            </a:r>
          </a:p>
        </p:txBody>
      </p:sp>
      <p:sp>
        <p:nvSpPr>
          <p:cNvPr id="14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F3467-BF5C-C349-8DDD-C90C5C5EB2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2493" y="2071316"/>
            <a:ext cx="6713552" cy="41191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 dirty="0"/>
              <a:t>39% SCD were ≤ 18 years old</a:t>
            </a:r>
          </a:p>
          <a:p>
            <a:r>
              <a:rPr lang="en-US" sz="2200" u="sng" dirty="0"/>
              <a:t>Median Age</a:t>
            </a:r>
          </a:p>
          <a:p>
            <a:pPr lvl="1"/>
            <a:r>
              <a:rPr lang="en-US" sz="2200" b="1" dirty="0"/>
              <a:t>High Income Countries</a:t>
            </a:r>
            <a:r>
              <a:rPr lang="en-US" sz="2200" dirty="0"/>
              <a:t>: 29 years (IQR, 19-37)</a:t>
            </a:r>
          </a:p>
          <a:p>
            <a:pPr lvl="1"/>
            <a:r>
              <a:rPr lang="en-US" sz="2200" b="1" dirty="0"/>
              <a:t>Low Income Countries</a:t>
            </a:r>
            <a:r>
              <a:rPr lang="en-US" sz="2200" dirty="0"/>
              <a:t>: 17 years (IQR, 11-26)</a:t>
            </a:r>
          </a:p>
        </p:txBody>
      </p:sp>
      <p:pic>
        <p:nvPicPr>
          <p:cNvPr id="6" name="Content Placeholder 5" descr="Map&#10;&#10;Description automatically generated">
            <a:extLst>
              <a:ext uri="{FF2B5EF4-FFF2-40B4-BE49-F238E27FC236}">
                <a16:creationId xmlns:a16="http://schemas.microsoft.com/office/drawing/2014/main" id="{A6B66274-19D2-EA45-B034-D07AC2E92A2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880" r="941" b="-3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8C87A78D-B7B7-9D49-A78B-F2D1FF0CB9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3517" y="0"/>
            <a:ext cx="998483" cy="998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493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32AEEBC8-9D30-42EF-95F2-386C2653FB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A1AC49-98CA-504F-A666-4A4015168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502920"/>
            <a:ext cx="3419856" cy="1463040"/>
          </a:xfrm>
        </p:spPr>
        <p:txBody>
          <a:bodyPr anchor="ctr">
            <a:normAutofit/>
          </a:bodyPr>
          <a:lstStyle/>
          <a:p>
            <a:r>
              <a:rPr lang="en-US" dirty="0"/>
              <a:t>Disease Burden</a:t>
            </a:r>
          </a:p>
        </p:txBody>
      </p:sp>
      <p:sp>
        <p:nvSpPr>
          <p:cNvPr id="20" name="sketch line">
            <a:extLst>
              <a:ext uri="{FF2B5EF4-FFF2-40B4-BE49-F238E27FC236}">
                <a16:creationId xmlns:a16="http://schemas.microsoft.com/office/drawing/2014/main" id="{2E92FA66-67D7-4CB4-94D3-E643A9AD4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66159" y="1225296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F3467-BF5C-C349-8DDD-C90C5C5EB2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5" y="502920"/>
            <a:ext cx="6894576" cy="1463040"/>
          </a:xfrm>
        </p:spPr>
        <p:txBody>
          <a:bodyPr anchor="ctr">
            <a:normAutofit/>
          </a:bodyPr>
          <a:lstStyle/>
          <a:p>
            <a:r>
              <a:rPr lang="en-US" sz="2200"/>
              <a:t>Top 3 Countries = 59% of Sub-Saharan African Total</a:t>
            </a:r>
          </a:p>
          <a:p>
            <a:r>
              <a:rPr lang="en-US" sz="2200"/>
              <a:t>Large margin between Nigeria and Other African countries</a:t>
            </a:r>
          </a:p>
        </p:txBody>
      </p:sp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573DF3F2-EE85-1B42-A184-D75C7AF0C9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638" y="2290936"/>
            <a:ext cx="8998532" cy="3959352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FC7C08AC-3298-C842-A5C1-A2504A6516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3517" y="0"/>
            <a:ext cx="998483" cy="998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927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CA4BD6EE-7B51-447C-AAB3-028B7A3E5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003305-BB90-0A4C-B9E1-CA5E89334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433387"/>
            <a:ext cx="5032744" cy="336564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/>
              <a:t>SCD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E20218-4B5B-054E-BAEA-5EF50C4CC4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6400" y="4293703"/>
            <a:ext cx="5032744" cy="184528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dirty="0"/>
              <a:t>Prescribed treatment generally lower in Ghana/Nigeria</a:t>
            </a:r>
          </a:p>
        </p:txBody>
      </p:sp>
      <p:pic>
        <p:nvPicPr>
          <p:cNvPr id="10" name="Picture 9" descr="Chart, application, line chart&#10;&#10;Description automatically generated with medium confidence">
            <a:extLst>
              <a:ext uri="{FF2B5EF4-FFF2-40B4-BE49-F238E27FC236}">
                <a16:creationId xmlns:a16="http://schemas.microsoft.com/office/drawing/2014/main" id="{887CC96B-E54B-084C-A119-719B00262C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5572" y="4588934"/>
            <a:ext cx="2922875" cy="1520927"/>
          </a:xfrm>
          <a:prstGeom prst="rect">
            <a:avLst/>
          </a:prstGeom>
        </p:spPr>
      </p:pic>
      <p:sp>
        <p:nvSpPr>
          <p:cNvPr id="18" name="sketch line">
            <a:extLst>
              <a:ext uri="{FF2B5EF4-FFF2-40B4-BE49-F238E27FC236}">
                <a16:creationId xmlns:a16="http://schemas.microsoft.com/office/drawing/2014/main" id="{6B5FF7CD-712E-4187-BFF5-B192FFB33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005089"/>
            <a:ext cx="4343400" cy="18288"/>
          </a:xfrm>
          <a:custGeom>
            <a:avLst/>
            <a:gdLst>
              <a:gd name="connsiteX0" fmla="*/ 0 w 4343400"/>
              <a:gd name="connsiteY0" fmla="*/ 0 h 18288"/>
              <a:gd name="connsiteX1" fmla="*/ 577052 w 4343400"/>
              <a:gd name="connsiteY1" fmla="*/ 0 h 18288"/>
              <a:gd name="connsiteX2" fmla="*/ 1067235 w 4343400"/>
              <a:gd name="connsiteY2" fmla="*/ 0 h 18288"/>
              <a:gd name="connsiteX3" fmla="*/ 1600853 w 4343400"/>
              <a:gd name="connsiteY3" fmla="*/ 0 h 18288"/>
              <a:gd name="connsiteX4" fmla="*/ 2264773 w 4343400"/>
              <a:gd name="connsiteY4" fmla="*/ 0 h 18288"/>
              <a:gd name="connsiteX5" fmla="*/ 2841825 w 4343400"/>
              <a:gd name="connsiteY5" fmla="*/ 0 h 18288"/>
              <a:gd name="connsiteX6" fmla="*/ 3375442 w 4343400"/>
              <a:gd name="connsiteY6" fmla="*/ 0 h 18288"/>
              <a:gd name="connsiteX7" fmla="*/ 4343400 w 4343400"/>
              <a:gd name="connsiteY7" fmla="*/ 0 h 18288"/>
              <a:gd name="connsiteX8" fmla="*/ 4343400 w 4343400"/>
              <a:gd name="connsiteY8" fmla="*/ 18288 h 18288"/>
              <a:gd name="connsiteX9" fmla="*/ 3722914 w 4343400"/>
              <a:gd name="connsiteY9" fmla="*/ 18288 h 18288"/>
              <a:gd name="connsiteX10" fmla="*/ 3189297 w 4343400"/>
              <a:gd name="connsiteY10" fmla="*/ 18288 h 18288"/>
              <a:gd name="connsiteX11" fmla="*/ 2481943 w 4343400"/>
              <a:gd name="connsiteY11" fmla="*/ 18288 h 18288"/>
              <a:gd name="connsiteX12" fmla="*/ 1904891 w 4343400"/>
              <a:gd name="connsiteY12" fmla="*/ 18288 h 18288"/>
              <a:gd name="connsiteX13" fmla="*/ 1414707 w 4343400"/>
              <a:gd name="connsiteY13" fmla="*/ 18288 h 18288"/>
              <a:gd name="connsiteX14" fmla="*/ 750788 w 4343400"/>
              <a:gd name="connsiteY14" fmla="*/ 18288 h 18288"/>
              <a:gd name="connsiteX15" fmla="*/ 0 w 4343400"/>
              <a:gd name="connsiteY15" fmla="*/ 18288 h 18288"/>
              <a:gd name="connsiteX16" fmla="*/ 0 w 43434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343400" h="18288" fill="none" extrusionOk="0">
                <a:moveTo>
                  <a:pt x="0" y="0"/>
                </a:moveTo>
                <a:cubicBezTo>
                  <a:pt x="233209" y="-19550"/>
                  <a:pt x="330816" y="19068"/>
                  <a:pt x="577052" y="0"/>
                </a:cubicBezTo>
                <a:cubicBezTo>
                  <a:pt x="823288" y="-19068"/>
                  <a:pt x="875077" y="10360"/>
                  <a:pt x="1067235" y="0"/>
                </a:cubicBezTo>
                <a:cubicBezTo>
                  <a:pt x="1259393" y="-10360"/>
                  <a:pt x="1410699" y="2939"/>
                  <a:pt x="1600853" y="0"/>
                </a:cubicBezTo>
                <a:cubicBezTo>
                  <a:pt x="1791007" y="-2939"/>
                  <a:pt x="2101644" y="-26225"/>
                  <a:pt x="2264773" y="0"/>
                </a:cubicBezTo>
                <a:cubicBezTo>
                  <a:pt x="2427902" y="26225"/>
                  <a:pt x="2690426" y="-27726"/>
                  <a:pt x="2841825" y="0"/>
                </a:cubicBezTo>
                <a:cubicBezTo>
                  <a:pt x="2993224" y="27726"/>
                  <a:pt x="3172320" y="-18569"/>
                  <a:pt x="3375442" y="0"/>
                </a:cubicBezTo>
                <a:cubicBezTo>
                  <a:pt x="3578564" y="18569"/>
                  <a:pt x="4003119" y="21909"/>
                  <a:pt x="4343400" y="0"/>
                </a:cubicBezTo>
                <a:cubicBezTo>
                  <a:pt x="4343798" y="7429"/>
                  <a:pt x="4343380" y="10822"/>
                  <a:pt x="4343400" y="18288"/>
                </a:cubicBezTo>
                <a:cubicBezTo>
                  <a:pt x="4109047" y="14709"/>
                  <a:pt x="3996986" y="7919"/>
                  <a:pt x="3722914" y="18288"/>
                </a:cubicBezTo>
                <a:cubicBezTo>
                  <a:pt x="3448842" y="28657"/>
                  <a:pt x="3340973" y="29252"/>
                  <a:pt x="3189297" y="18288"/>
                </a:cubicBezTo>
                <a:cubicBezTo>
                  <a:pt x="3037621" y="7324"/>
                  <a:pt x="2636891" y="-9539"/>
                  <a:pt x="2481943" y="18288"/>
                </a:cubicBezTo>
                <a:cubicBezTo>
                  <a:pt x="2326995" y="46115"/>
                  <a:pt x="2131632" y="740"/>
                  <a:pt x="1904891" y="18288"/>
                </a:cubicBezTo>
                <a:cubicBezTo>
                  <a:pt x="1678150" y="35836"/>
                  <a:pt x="1575362" y="-3381"/>
                  <a:pt x="1414707" y="18288"/>
                </a:cubicBezTo>
                <a:cubicBezTo>
                  <a:pt x="1254052" y="39957"/>
                  <a:pt x="1051093" y="-335"/>
                  <a:pt x="750788" y="18288"/>
                </a:cubicBezTo>
                <a:cubicBezTo>
                  <a:pt x="450483" y="36911"/>
                  <a:pt x="293781" y="22900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343400" h="18288" stroke="0" extrusionOk="0">
                <a:moveTo>
                  <a:pt x="0" y="0"/>
                </a:moveTo>
                <a:cubicBezTo>
                  <a:pt x="212719" y="-28531"/>
                  <a:pt x="340561" y="-1164"/>
                  <a:pt x="577052" y="0"/>
                </a:cubicBezTo>
                <a:cubicBezTo>
                  <a:pt x="813543" y="1164"/>
                  <a:pt x="866967" y="-9376"/>
                  <a:pt x="1067235" y="0"/>
                </a:cubicBezTo>
                <a:cubicBezTo>
                  <a:pt x="1267503" y="9376"/>
                  <a:pt x="1485778" y="-20470"/>
                  <a:pt x="1774589" y="0"/>
                </a:cubicBezTo>
                <a:cubicBezTo>
                  <a:pt x="2063400" y="20470"/>
                  <a:pt x="2090152" y="-14502"/>
                  <a:pt x="2351641" y="0"/>
                </a:cubicBezTo>
                <a:cubicBezTo>
                  <a:pt x="2613130" y="14502"/>
                  <a:pt x="2802864" y="19125"/>
                  <a:pt x="2928693" y="0"/>
                </a:cubicBezTo>
                <a:cubicBezTo>
                  <a:pt x="3054522" y="-19125"/>
                  <a:pt x="3482611" y="-2038"/>
                  <a:pt x="3636046" y="0"/>
                </a:cubicBezTo>
                <a:cubicBezTo>
                  <a:pt x="3789481" y="2038"/>
                  <a:pt x="4012363" y="973"/>
                  <a:pt x="4343400" y="0"/>
                </a:cubicBezTo>
                <a:cubicBezTo>
                  <a:pt x="4342514" y="5429"/>
                  <a:pt x="4344221" y="14046"/>
                  <a:pt x="4343400" y="18288"/>
                </a:cubicBezTo>
                <a:cubicBezTo>
                  <a:pt x="4078870" y="-6138"/>
                  <a:pt x="4015967" y="29658"/>
                  <a:pt x="3809782" y="18288"/>
                </a:cubicBezTo>
                <a:cubicBezTo>
                  <a:pt x="3603597" y="6918"/>
                  <a:pt x="3495552" y="24439"/>
                  <a:pt x="3189297" y="18288"/>
                </a:cubicBezTo>
                <a:cubicBezTo>
                  <a:pt x="2883042" y="12137"/>
                  <a:pt x="2850610" y="32583"/>
                  <a:pt x="2568811" y="18288"/>
                </a:cubicBezTo>
                <a:cubicBezTo>
                  <a:pt x="2287012" y="3993"/>
                  <a:pt x="2279820" y="23580"/>
                  <a:pt x="1991759" y="18288"/>
                </a:cubicBezTo>
                <a:cubicBezTo>
                  <a:pt x="1703698" y="12996"/>
                  <a:pt x="1616455" y="23157"/>
                  <a:pt x="1284405" y="18288"/>
                </a:cubicBezTo>
                <a:cubicBezTo>
                  <a:pt x="952355" y="13419"/>
                  <a:pt x="783530" y="16053"/>
                  <a:pt x="577052" y="18288"/>
                </a:cubicBezTo>
                <a:cubicBezTo>
                  <a:pt x="370574" y="20523"/>
                  <a:pt x="173929" y="519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01BD0613-AC9F-C041-AB20-42485D1931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2192" y="4568052"/>
            <a:ext cx="2922875" cy="1520928"/>
          </a:xfrm>
          <a:prstGeom prst="rect">
            <a:avLst/>
          </a:prstGeom>
        </p:spPr>
      </p:pic>
      <p:pic>
        <p:nvPicPr>
          <p:cNvPr id="6" name="Content Placeholder 5" descr="Chart, bar chart&#10;&#10;Description automatically generated">
            <a:extLst>
              <a:ext uri="{FF2B5EF4-FFF2-40B4-BE49-F238E27FC236}">
                <a16:creationId xmlns:a16="http://schemas.microsoft.com/office/drawing/2014/main" id="{4A704C93-313A-B940-B7EC-CE813C827FE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019800" y="1479196"/>
            <a:ext cx="5717267" cy="2544181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F2ACAEAC-ECDF-F54D-863E-6623D37804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93517" y="0"/>
            <a:ext cx="998483" cy="998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1450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1609</TotalTime>
  <Words>519</Words>
  <Application>Microsoft Macintosh PowerPoint</Application>
  <PresentationFormat>Widescreen</PresentationFormat>
  <Paragraphs>76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Wingdings</vt:lpstr>
      <vt:lpstr>Office Theme</vt:lpstr>
      <vt:lpstr>DNPT  General Body Meeting</vt:lpstr>
      <vt:lpstr>Today’s Agenda</vt:lpstr>
      <vt:lpstr>Announcements</vt:lpstr>
      <vt:lpstr>Announcements</vt:lpstr>
      <vt:lpstr>Sickle Cell in the Diaspora</vt:lpstr>
      <vt:lpstr>Sickle Cell Disease (SCD)</vt:lpstr>
      <vt:lpstr>HbS Distribution and SCD Incidence</vt:lpstr>
      <vt:lpstr>Disease Burden</vt:lpstr>
      <vt:lpstr>SCD Management</vt:lpstr>
      <vt:lpstr>Newborn Screening</vt:lpstr>
      <vt:lpstr>Sickle Cell Disease (SCD)</vt:lpstr>
      <vt:lpstr>Quick Updates</vt:lpstr>
      <vt:lpstr>Thanks for Joining!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DNPT  General Body Meeting</dc:title>
  <dc:creator>Adetunji, Alexander</dc:creator>
  <cp:lastModifiedBy>Adetunji, Alexander</cp:lastModifiedBy>
  <cp:revision>8</cp:revision>
  <dcterms:created xsi:type="dcterms:W3CDTF">2022-02-19T20:56:29Z</dcterms:created>
  <dcterms:modified xsi:type="dcterms:W3CDTF">2022-02-20T23:45:44Z</dcterms:modified>
</cp:coreProperties>
</file>